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355" r:id="rId2"/>
    <p:sldId id="391" r:id="rId3"/>
    <p:sldId id="373" r:id="rId4"/>
    <p:sldId id="374" r:id="rId5"/>
    <p:sldId id="392" r:id="rId6"/>
    <p:sldId id="393" r:id="rId7"/>
    <p:sldId id="394" r:id="rId8"/>
    <p:sldId id="382" r:id="rId9"/>
    <p:sldId id="379" r:id="rId10"/>
    <p:sldId id="384" r:id="rId11"/>
    <p:sldId id="389" r:id="rId12"/>
    <p:sldId id="387" r:id="rId13"/>
    <p:sldId id="378" r:id="rId14"/>
    <p:sldId id="388" r:id="rId15"/>
    <p:sldId id="375" r:id="rId16"/>
    <p:sldId id="396" r:id="rId17"/>
    <p:sldId id="390" r:id="rId18"/>
    <p:sldId id="395" r:id="rId19"/>
    <p:sldId id="358" r:id="rId20"/>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snapToObjects="1">
      <p:cViewPr>
        <p:scale>
          <a:sx n="60" d="100"/>
          <a:sy n="60" d="100"/>
        </p:scale>
        <p:origin x="1116" y="25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12/10/2021</a:t>
            </a:fld>
            <a:endParaRPr lang="en-US"/>
          </a:p>
        </p:txBody>
      </p:sp>
      <p:sp>
        <p:nvSpPr>
          <p:cNvPr id="4" name="Footer Placeholder 3">
            <a:extLst>
              <a:ext uri="{FF2B5EF4-FFF2-40B4-BE49-F238E27FC236}">
                <a16:creationId xmlns:a16="http://schemas.microsoft.com/office/drawing/2014/main"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785012C-24FD-4033-9E4F-17EFABF705B6}" type="slidenum">
              <a:rPr lang="en-US" smtClean="0"/>
              <a:pPr/>
              <a:t>3</a:t>
            </a:fld>
            <a:endParaRPr lang="en-US"/>
          </a:p>
        </p:txBody>
      </p:sp>
    </p:spTree>
    <p:extLst>
      <p:ext uri="{BB962C8B-B14F-4D97-AF65-F5344CB8AC3E}">
        <p14:creationId xmlns:p14="http://schemas.microsoft.com/office/powerpoint/2010/main" val="1850052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4</a:t>
            </a:fld>
            <a:endParaRPr lang="en-US"/>
          </a:p>
        </p:txBody>
      </p:sp>
    </p:spTree>
    <p:extLst>
      <p:ext uri="{BB962C8B-B14F-4D97-AF65-F5344CB8AC3E}">
        <p14:creationId xmlns:p14="http://schemas.microsoft.com/office/powerpoint/2010/main" val="540259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85012C-24FD-4033-9E4F-17EFABF705B6}" type="slidenum">
              <a:rPr lang="en-US" smtClean="0"/>
              <a:pPr/>
              <a:t>8</a:t>
            </a:fld>
            <a:endParaRPr lang="en-US"/>
          </a:p>
        </p:txBody>
      </p:sp>
    </p:spTree>
    <p:extLst>
      <p:ext uri="{BB962C8B-B14F-4D97-AF65-F5344CB8AC3E}">
        <p14:creationId xmlns:p14="http://schemas.microsoft.com/office/powerpoint/2010/main" val="6491354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5080AC-C60D-4695-B305-1501005DDE0E}"/>
              </a:ext>
            </a:extLst>
          </p:cNvPr>
          <p:cNvSpPr>
            <a:spLocks noGrp="1"/>
          </p:cNvSpPr>
          <p:nvPr>
            <p:ph type="dt" sz="half" idx="10"/>
          </p:nvPr>
        </p:nvSpPr>
        <p:spPr/>
        <p:txBody>
          <a:bodyPr/>
          <a:lstStyle/>
          <a:p>
            <a:fld id="{AD5D2152-08A9-004F-BE32-52A9C6BDFCAD}" type="datetimeFigureOut">
              <a:rPr lang="en-US" smtClean="0"/>
              <a:pPr/>
              <a:t>12/10/2021</a:t>
            </a:fld>
            <a:endParaRPr lang="en-US"/>
          </a:p>
        </p:txBody>
      </p:sp>
      <p:sp>
        <p:nvSpPr>
          <p:cNvPr id="4" name="Footer Placeholder 3">
            <a:extLst>
              <a:ext uri="{FF2B5EF4-FFF2-40B4-BE49-F238E27FC236}">
                <a16:creationId xmlns:a16="http://schemas.microsoft.com/office/drawing/2014/main"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12/10/2021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id="{D1E2440C-D902-48AF-BF36-C59A959297D9}"/>
              </a:ext>
            </a:extLst>
          </p:cNvPr>
          <p:cNvSpPr>
            <a:spLocks noGrp="1"/>
          </p:cNvSpPr>
          <p:nvPr>
            <p:ph type="dt" sz="half" idx="10"/>
          </p:nvPr>
        </p:nvSpPr>
        <p:spPr/>
        <p:txBody>
          <a:bodyPr/>
          <a:lstStyle/>
          <a:p>
            <a:fld id="{AD5D2152-08A9-004F-BE32-52A9C6BDFCAD}" type="datetimeFigureOut">
              <a:rPr lang="en-US" smtClean="0"/>
              <a:pPr/>
              <a:t>12/10/2021</a:t>
            </a:fld>
            <a:endParaRPr lang="en-US"/>
          </a:p>
        </p:txBody>
      </p:sp>
      <p:sp>
        <p:nvSpPr>
          <p:cNvPr id="4" name="Footer Placeholder 3">
            <a:extLst>
              <a:ext uri="{FF2B5EF4-FFF2-40B4-BE49-F238E27FC236}">
                <a16:creationId xmlns:a16="http://schemas.microsoft.com/office/drawing/2014/main"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12/10/2021</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anshgupta728/Dynamic_Memory_Manager_in_Linux"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953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6B61-CE5B-47A8-BE6A-9B22C7BB94A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Use Case Diagram</a:t>
            </a:r>
            <a:endParaRPr lang="en-IN" b="1"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C10E5886-748A-4FD8-8C2B-FF5F29E8F5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4018" y="1752601"/>
            <a:ext cx="5537982" cy="4394982"/>
          </a:xfrm>
          <a:prstGeom prst="rect">
            <a:avLst/>
          </a:prstGeom>
        </p:spPr>
      </p:pic>
      <p:sp>
        <p:nvSpPr>
          <p:cNvPr id="5" name="TextBox 4">
            <a:extLst>
              <a:ext uri="{FF2B5EF4-FFF2-40B4-BE49-F238E27FC236}">
                <a16:creationId xmlns:a16="http://schemas.microsoft.com/office/drawing/2014/main" id="{639FA911-914B-4B2E-97DA-71C37D35F0FA}"/>
              </a:ext>
            </a:extLst>
          </p:cNvPr>
          <p:cNvSpPr txBox="1"/>
          <p:nvPr/>
        </p:nvSpPr>
        <p:spPr>
          <a:xfrm>
            <a:off x="762000" y="2588456"/>
            <a:ext cx="5132364" cy="1446550"/>
          </a:xfrm>
          <a:prstGeom prst="rect">
            <a:avLst/>
          </a:prstGeom>
          <a:noFill/>
        </p:spPr>
        <p:txBody>
          <a:bodyPr wrap="square" rtlCol="0">
            <a:spAutoFit/>
          </a:bodyPr>
          <a:lstStyle/>
          <a:p>
            <a:pPr algn="just"/>
            <a:r>
              <a:rPr lang="en-US" sz="2200" dirty="0">
                <a:effectLst/>
                <a:latin typeface="Times New Roman" panose="02020603050405020304" pitchFamily="18" charset="0"/>
                <a:ea typeface="Times New Roman" panose="02020603050405020304" pitchFamily="18" charset="0"/>
              </a:rPr>
              <a:t>Fig 4 shows the use cases and the actors in the proposed Linux memory manager. User, Kernel and Memory Manager Unit are the actors of the system.</a:t>
            </a:r>
            <a:endParaRPr lang="en-IN" sz="2200" dirty="0"/>
          </a:p>
        </p:txBody>
      </p:sp>
      <p:sp>
        <p:nvSpPr>
          <p:cNvPr id="6" name="TextBox 5">
            <a:extLst>
              <a:ext uri="{FF2B5EF4-FFF2-40B4-BE49-F238E27FC236}">
                <a16:creationId xmlns:a16="http://schemas.microsoft.com/office/drawing/2014/main" id="{6AB7D82A-D548-405F-9D1D-D1354EAF13CF}"/>
              </a:ext>
            </a:extLst>
          </p:cNvPr>
          <p:cNvSpPr txBox="1"/>
          <p:nvPr/>
        </p:nvSpPr>
        <p:spPr>
          <a:xfrm>
            <a:off x="8440615" y="6003016"/>
            <a:ext cx="2869810" cy="369332"/>
          </a:xfrm>
          <a:prstGeom prst="rect">
            <a:avLst/>
          </a:prstGeom>
          <a:noFill/>
        </p:spPr>
        <p:txBody>
          <a:bodyPr wrap="square" rtlCol="0">
            <a:spAutoFit/>
          </a:bodyPr>
          <a:lstStyle/>
          <a:p>
            <a:r>
              <a:rPr lang="en-US" sz="1800" dirty="0">
                <a:effectLst/>
                <a:latin typeface="Times" panose="02020603050405020304" pitchFamily="18" charset="0"/>
                <a:ea typeface="Times New Roman" panose="02020603050405020304" pitchFamily="18" charset="0"/>
                <a:cs typeface="Times New Roman" panose="02020603050405020304" pitchFamily="18" charset="0"/>
              </a:rPr>
              <a:t>Fig 4. Use Case Diagram</a:t>
            </a:r>
            <a:endParaRPr lang="en-IN" dirty="0"/>
          </a:p>
        </p:txBody>
      </p:sp>
    </p:spTree>
    <p:extLst>
      <p:ext uri="{BB962C8B-B14F-4D97-AF65-F5344CB8AC3E}">
        <p14:creationId xmlns:p14="http://schemas.microsoft.com/office/powerpoint/2010/main" val="115949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14F0-7338-4A46-92C1-EBF1F575F898}"/>
              </a:ext>
            </a:extLst>
          </p:cNvPr>
          <p:cNvSpPr>
            <a:spLocks noGrp="1"/>
          </p:cNvSpPr>
          <p:nvPr>
            <p:ph type="title"/>
          </p:nvPr>
        </p:nvSpPr>
        <p:spPr>
          <a:xfrm>
            <a:off x="762000" y="427039"/>
            <a:ext cx="10972800" cy="937527"/>
          </a:xfrm>
        </p:spPr>
        <p:txBody>
          <a:bodyPr/>
          <a:lstStyle/>
          <a:p>
            <a:r>
              <a:rPr lang="en-IN" b="1" dirty="0">
                <a:latin typeface="Times New Roman" panose="02020603050405020304" pitchFamily="18" charset="0"/>
                <a:cs typeface="Times New Roman" panose="02020603050405020304" pitchFamily="18" charset="0"/>
              </a:rPr>
              <a:t>Experimental Setup</a:t>
            </a:r>
            <a:endParaRPr lang="en-IN" dirty="0"/>
          </a:p>
        </p:txBody>
      </p:sp>
      <p:sp>
        <p:nvSpPr>
          <p:cNvPr id="3" name="Content Placeholder 2">
            <a:extLst>
              <a:ext uri="{FF2B5EF4-FFF2-40B4-BE49-F238E27FC236}">
                <a16:creationId xmlns:a16="http://schemas.microsoft.com/office/drawing/2014/main" id="{1B71FF7E-2734-4A5D-8D78-BA3B8AA5730B}"/>
              </a:ext>
            </a:extLst>
          </p:cNvPr>
          <p:cNvSpPr>
            <a:spLocks noGrp="1"/>
          </p:cNvSpPr>
          <p:nvPr>
            <p:ph idx="1"/>
          </p:nvPr>
        </p:nvSpPr>
        <p:spPr>
          <a:xfrm>
            <a:off x="762000" y="1166018"/>
            <a:ext cx="10972800" cy="4525963"/>
          </a:xfrm>
        </p:spPr>
        <p:txBody>
          <a:bodyPr>
            <a:noAutofit/>
          </a:bodyPr>
          <a:lstStyle/>
          <a:p>
            <a:pPr marL="0" indent="0">
              <a:buNone/>
            </a:pPr>
            <a:r>
              <a:rPr lang="en-IN" sz="2200" b="1" u="sng" dirty="0">
                <a:latin typeface="Times New Roman" panose="02020603050405020304" pitchFamily="18" charset="0"/>
                <a:cs typeface="Times New Roman" panose="02020603050405020304" pitchFamily="18" charset="0"/>
              </a:rPr>
              <a:t> System Requirements: ​</a:t>
            </a:r>
          </a:p>
          <a:p>
            <a:pPr marL="0" indent="0">
              <a:buNone/>
            </a:pPr>
            <a:endParaRPr lang="en-IN" sz="2200" b="1" u="sng" dirty="0">
              <a:latin typeface="Times New Roman" panose="02020603050405020304" pitchFamily="18" charset="0"/>
              <a:cs typeface="Times New Roman" panose="02020603050405020304" pitchFamily="18" charset="0"/>
            </a:endParaRPr>
          </a:p>
          <a:p>
            <a:pPr marL="0" indent="0">
              <a:buNone/>
            </a:pPr>
            <a:r>
              <a:rPr lang="en-IN" sz="2200" dirty="0">
                <a:latin typeface="Times New Roman" panose="02020603050405020304" pitchFamily="18" charset="0"/>
                <a:cs typeface="Times New Roman" panose="02020603050405020304" pitchFamily="18" charset="0"/>
              </a:rPr>
              <a:t>                               Recommended Operating Systems​</a:t>
            </a:r>
          </a:p>
          <a:p>
            <a:pPr marL="0" indent="0">
              <a:buNone/>
            </a:pPr>
            <a:r>
              <a:rPr lang="en-IN" sz="2200" dirty="0">
                <a:latin typeface="Times New Roman" panose="02020603050405020304" pitchFamily="18" charset="0"/>
                <a:cs typeface="Times New Roman" panose="02020603050405020304" pitchFamily="18" charset="0"/>
              </a:rPr>
              <a:t>                               Operating System: Linux ​</a:t>
            </a:r>
          </a:p>
          <a:p>
            <a:pPr marL="0" indent="0">
              <a:buNone/>
            </a:pPr>
            <a:r>
              <a:rPr lang="en-IN" sz="2200" dirty="0">
                <a:latin typeface="Times New Roman" panose="02020603050405020304" pitchFamily="18" charset="0"/>
                <a:cs typeface="Times New Roman" panose="02020603050405020304" pitchFamily="18" charset="0"/>
              </a:rPr>
              <a:t>                                                                 </a:t>
            </a:r>
          </a:p>
          <a:p>
            <a:pPr marL="0" indent="0">
              <a:buNone/>
            </a:pPr>
            <a:r>
              <a:rPr lang="en-IN" sz="2200" b="1" u="sng" dirty="0">
                <a:latin typeface="Times New Roman" panose="02020603050405020304" pitchFamily="18" charset="0"/>
                <a:cs typeface="Times New Roman" panose="02020603050405020304" pitchFamily="18" charset="0"/>
              </a:rPr>
              <a:t>Hardware Requirements:​</a:t>
            </a:r>
          </a:p>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2200" dirty="0">
                <a:latin typeface="Times New Roman" panose="02020603050405020304" pitchFamily="18" charset="0"/>
                <a:cs typeface="Times New Roman" panose="02020603050405020304" pitchFamily="18" charset="0"/>
              </a:rPr>
              <a:t>                               1.Processor: Minimum 1 GHz .​​</a:t>
            </a:r>
          </a:p>
          <a:p>
            <a:pPr marL="0" indent="0">
              <a:buNone/>
            </a:pPr>
            <a:r>
              <a:rPr lang="en-IN" sz="2200" dirty="0">
                <a:latin typeface="Times New Roman" panose="02020603050405020304" pitchFamily="18" charset="0"/>
                <a:cs typeface="Times New Roman" panose="02020603050405020304" pitchFamily="18" charset="0"/>
              </a:rPr>
              <a:t>                               2. Memory (RAM): Minimum 4 GB.​</a:t>
            </a:r>
          </a:p>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2200" b="1" u="sng" dirty="0">
                <a:latin typeface="Times New Roman" panose="02020603050405020304" pitchFamily="18" charset="0"/>
                <a:cs typeface="Times New Roman" panose="02020603050405020304" pitchFamily="18" charset="0"/>
              </a:rPr>
              <a:t>Other Software used </a:t>
            </a:r>
            <a:r>
              <a:rPr lang="en-IN" sz="2200" b="1"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(For Compilation of the project)</a:t>
            </a:r>
          </a:p>
          <a:p>
            <a:pPr marL="0" indent="0">
              <a:buNone/>
            </a:pPr>
            <a:r>
              <a:rPr lang="en-IN" sz="2200" dirty="0">
                <a:latin typeface="Times New Roman" panose="02020603050405020304" pitchFamily="18" charset="0"/>
                <a:cs typeface="Times New Roman" panose="02020603050405020304" pitchFamily="18" charset="0"/>
              </a:rPr>
              <a:t>​</a:t>
            </a:r>
          </a:p>
          <a:p>
            <a:pPr marL="0" indent="0">
              <a:buNone/>
            </a:pPr>
            <a:r>
              <a:rPr lang="en-IN" sz="2200" dirty="0">
                <a:latin typeface="Times New Roman" panose="02020603050405020304" pitchFamily="18" charset="0"/>
                <a:cs typeface="Times New Roman" panose="02020603050405020304" pitchFamily="18" charset="0"/>
              </a:rPr>
              <a:t>                               1. </a:t>
            </a:r>
            <a:r>
              <a:rPr lang="en-IN" sz="2200" dirty="0" err="1">
                <a:latin typeface="Times New Roman" panose="02020603050405020304" pitchFamily="18" charset="0"/>
                <a:cs typeface="Times New Roman" panose="02020603050405020304" pitchFamily="18" charset="0"/>
              </a:rPr>
              <a:t>Gedit</a:t>
            </a:r>
            <a:r>
              <a:rPr lang="en-IN" sz="2200" dirty="0">
                <a:latin typeface="Times New Roman" panose="02020603050405020304" pitchFamily="18" charset="0"/>
                <a:cs typeface="Times New Roman" panose="02020603050405020304" pitchFamily="18" charset="0"/>
              </a:rPr>
              <a:t> Editor</a:t>
            </a:r>
          </a:p>
          <a:p>
            <a:pPr marL="0" indent="0">
              <a:buNone/>
            </a:pPr>
            <a:r>
              <a:rPr lang="en-IN" sz="2200" dirty="0">
                <a:latin typeface="Times New Roman" panose="02020603050405020304" pitchFamily="18" charset="0"/>
                <a:cs typeface="Times New Roman" panose="02020603050405020304" pitchFamily="18" charset="0"/>
              </a:rPr>
              <a:t>                               2. GCC Compiler</a:t>
            </a:r>
          </a:p>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endParaRPr lang="en-IN" sz="2200" dirty="0"/>
          </a:p>
        </p:txBody>
      </p:sp>
    </p:spTree>
    <p:extLst>
      <p:ext uri="{BB962C8B-B14F-4D97-AF65-F5344CB8AC3E}">
        <p14:creationId xmlns:p14="http://schemas.microsoft.com/office/powerpoint/2010/main" val="82997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BBB4-D3F6-49F7-BEF9-B633085B0531}"/>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B2AAE137-9795-4E56-8170-A45F1F341037}"/>
              </a:ext>
            </a:extLst>
          </p:cNvPr>
          <p:cNvSpPr>
            <a:spLocks noGrp="1"/>
          </p:cNvSpPr>
          <p:nvPr>
            <p:ph idx="1"/>
          </p:nvPr>
        </p:nvSpPr>
        <p:spPr/>
        <p:txBody>
          <a:bodyPr>
            <a:normAutofit/>
          </a:bodyPr>
          <a:lstStyle/>
          <a:p>
            <a:pPr marL="0" indent="0">
              <a:buNone/>
            </a:pPr>
            <a:r>
              <a:rPr lang="en-IN" sz="2200" dirty="0">
                <a:latin typeface="Times New Roman" panose="02020603050405020304" pitchFamily="18" charset="0"/>
                <a:cs typeface="Times New Roman" panose="02020603050405020304" pitchFamily="18" charset="0"/>
              </a:rPr>
              <a:t>For testing, continuous allocations and deallocations have been performed over two 2 structures </a:t>
            </a:r>
            <a:r>
              <a:rPr lang="en-IN" sz="2200" dirty="0" err="1">
                <a:latin typeface="Times New Roman" panose="02020603050405020304" pitchFamily="18" charset="0"/>
                <a:cs typeface="Times New Roman" panose="02020603050405020304" pitchFamily="18" charset="0"/>
              </a:rPr>
              <a:t>student_t</a:t>
            </a:r>
            <a:r>
              <a:rPr lang="en-IN" sz="2200" dirty="0">
                <a:latin typeface="Times New Roman" panose="02020603050405020304" pitchFamily="18" charset="0"/>
                <a:cs typeface="Times New Roman" panose="02020603050405020304" pitchFamily="18" charset="0"/>
              </a:rPr>
              <a:t> and </a:t>
            </a:r>
            <a:r>
              <a:rPr lang="en-IN" sz="2200" dirty="0" err="1">
                <a:latin typeface="Times New Roman" panose="02020603050405020304" pitchFamily="18" charset="0"/>
                <a:cs typeface="Times New Roman" panose="02020603050405020304" pitchFamily="18" charset="0"/>
              </a:rPr>
              <a:t>emp_t</a:t>
            </a:r>
            <a:r>
              <a:rPr lang="en-IN" sz="2200" dirty="0">
                <a:latin typeface="Times New Roman" panose="02020603050405020304" pitchFamily="18" charset="0"/>
                <a:cs typeface="Times New Roman" panose="02020603050405020304" pitchFamily="18" charset="0"/>
              </a:rPr>
              <a:t>.</a:t>
            </a:r>
            <a:endParaRPr lang="en-IN" sz="2200" dirty="0"/>
          </a:p>
        </p:txBody>
      </p:sp>
      <p:pic>
        <p:nvPicPr>
          <p:cNvPr id="5" name="Picture 4">
            <a:extLst>
              <a:ext uri="{FF2B5EF4-FFF2-40B4-BE49-F238E27FC236}">
                <a16:creationId xmlns:a16="http://schemas.microsoft.com/office/drawing/2014/main" id="{49D99F4C-6AC8-43AE-B526-238A44C074B8}"/>
              </a:ext>
            </a:extLst>
          </p:cNvPr>
          <p:cNvPicPr>
            <a:picLocks noChangeAspect="1"/>
          </p:cNvPicPr>
          <p:nvPr/>
        </p:nvPicPr>
        <p:blipFill rotWithShape="1">
          <a:blip r:embed="rId2"/>
          <a:srcRect t="19456" r="85230" b="57687"/>
          <a:stretch/>
        </p:blipFill>
        <p:spPr>
          <a:xfrm>
            <a:off x="1110343" y="2675455"/>
            <a:ext cx="3079102" cy="2680253"/>
          </a:xfrm>
          <a:prstGeom prst="rect">
            <a:avLst/>
          </a:prstGeom>
        </p:spPr>
      </p:pic>
      <p:sp>
        <p:nvSpPr>
          <p:cNvPr id="6" name="TextBox 5">
            <a:extLst>
              <a:ext uri="{FF2B5EF4-FFF2-40B4-BE49-F238E27FC236}">
                <a16:creationId xmlns:a16="http://schemas.microsoft.com/office/drawing/2014/main" id="{8E5E3030-5305-4229-9938-1CD184196A4A}"/>
              </a:ext>
            </a:extLst>
          </p:cNvPr>
          <p:cNvSpPr txBox="1"/>
          <p:nvPr/>
        </p:nvSpPr>
        <p:spPr>
          <a:xfrm>
            <a:off x="4739951" y="2690947"/>
            <a:ext cx="4357396" cy="1446550"/>
          </a:xfrm>
          <a:prstGeom prst="rect">
            <a:avLst/>
          </a:prstGeom>
          <a:noFill/>
        </p:spPr>
        <p:txBody>
          <a:bodyPr wrap="square" rtlCol="0">
            <a:spAutoFit/>
          </a:bodyPr>
          <a:lstStyle/>
          <a:p>
            <a:r>
              <a:rPr lang="en-IN" sz="2200" dirty="0">
                <a:latin typeface="Times New Roman" panose="02020603050405020304" pitchFamily="18" charset="0"/>
                <a:cs typeface="Times New Roman" panose="02020603050405020304" pitchFamily="18" charset="0"/>
              </a:rPr>
              <a:t>Size of structure emp_       =  36 bytes</a:t>
            </a:r>
          </a:p>
          <a:p>
            <a:r>
              <a:rPr lang="en-IN" sz="2200" dirty="0">
                <a:latin typeface="Times New Roman" panose="02020603050405020304" pitchFamily="18" charset="0"/>
                <a:cs typeface="Times New Roman" panose="02020603050405020304" pitchFamily="18" charset="0"/>
              </a:rPr>
              <a:t>Size of structure student_  =  56 bytes</a:t>
            </a:r>
          </a:p>
        </p:txBody>
      </p:sp>
    </p:spTree>
    <p:extLst>
      <p:ext uri="{BB962C8B-B14F-4D97-AF65-F5344CB8AC3E}">
        <p14:creationId xmlns:p14="http://schemas.microsoft.com/office/powerpoint/2010/main" val="372266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CCA1EC5-453B-429C-A0E6-26833249F4BB}"/>
              </a:ext>
            </a:extLst>
          </p:cNvPr>
          <p:cNvSpPr txBox="1"/>
          <p:nvPr/>
        </p:nvSpPr>
        <p:spPr>
          <a:xfrm>
            <a:off x="493518" y="934690"/>
            <a:ext cx="11081084" cy="1107996"/>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For testing purpose, continuous allocations and de-allocations of structures </a:t>
            </a:r>
            <a:r>
              <a:rPr lang="en-US" sz="2200" dirty="0" err="1">
                <a:latin typeface="Times New Roman" panose="02020603050405020304" pitchFamily="18" charset="0"/>
                <a:cs typeface="Times New Roman" panose="02020603050405020304" pitchFamily="18" charset="0"/>
              </a:rPr>
              <a:t>emp_t</a:t>
            </a:r>
            <a:r>
              <a:rPr lang="en-US" sz="2200" dirty="0">
                <a:latin typeface="Times New Roman" panose="02020603050405020304" pitchFamily="18" charset="0"/>
                <a:cs typeface="Times New Roman" panose="02020603050405020304" pitchFamily="18" charset="0"/>
              </a:rPr>
              <a:t> and </a:t>
            </a:r>
            <a:r>
              <a:rPr lang="en-US" sz="2200" dirty="0" err="1">
                <a:latin typeface="Times New Roman" panose="02020603050405020304" pitchFamily="18" charset="0"/>
                <a:cs typeface="Times New Roman" panose="02020603050405020304" pitchFamily="18" charset="0"/>
              </a:rPr>
              <a:t>student_t</a:t>
            </a:r>
            <a:r>
              <a:rPr lang="en-US" sz="2200" dirty="0">
                <a:latin typeface="Times New Roman" panose="02020603050405020304" pitchFamily="18" charset="0"/>
                <a:cs typeface="Times New Roman" panose="02020603050405020304" pitchFamily="18" charset="0"/>
              </a:rPr>
              <a:t> have been performed and clearly the statistics of memory being allocated and deallocated can be inferred from fig 5 and 6.</a:t>
            </a:r>
            <a:endParaRPr lang="en-IN" sz="2200" dirty="0">
              <a:latin typeface="Times New Roman" panose="02020603050405020304" pitchFamily="18" charset="0"/>
              <a:cs typeface="Times New Roman" panose="02020603050405020304" pitchFamily="18" charset="0"/>
            </a:endParaRPr>
          </a:p>
        </p:txBody>
      </p:sp>
      <p:pic>
        <p:nvPicPr>
          <p:cNvPr id="1028" name="Picture 4" descr="image">
            <a:extLst>
              <a:ext uri="{FF2B5EF4-FFF2-40B4-BE49-F238E27FC236}">
                <a16:creationId xmlns:a16="http://schemas.microsoft.com/office/drawing/2014/main" id="{AB14B106-C76B-42EA-B306-897CBD183F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65" r="31816" b="8239"/>
          <a:stretch/>
        </p:blipFill>
        <p:spPr bwMode="auto">
          <a:xfrm>
            <a:off x="578499" y="1994733"/>
            <a:ext cx="5253708" cy="37742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a:extLst>
              <a:ext uri="{FF2B5EF4-FFF2-40B4-BE49-F238E27FC236}">
                <a16:creationId xmlns:a16="http://schemas.microsoft.com/office/drawing/2014/main" id="{FC73A817-6947-4973-AF93-8499ED7FA9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84" r="31601" b="7104"/>
          <a:stretch/>
        </p:blipFill>
        <p:spPr bwMode="auto">
          <a:xfrm>
            <a:off x="6284576" y="1994733"/>
            <a:ext cx="5253708" cy="38068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24728D-AD87-4074-B970-D474D436C8CA}"/>
              </a:ext>
            </a:extLst>
          </p:cNvPr>
          <p:cNvSpPr txBox="1"/>
          <p:nvPr/>
        </p:nvSpPr>
        <p:spPr>
          <a:xfrm>
            <a:off x="1503162" y="5847731"/>
            <a:ext cx="3404381" cy="430887"/>
          </a:xfrm>
          <a:prstGeom prst="rect">
            <a:avLst/>
          </a:prstGeom>
          <a:noFill/>
        </p:spPr>
        <p:txBody>
          <a:bodyPr wrap="square" rtlCol="0">
            <a:spAutoFit/>
          </a:bodyPr>
          <a:lstStyle/>
          <a:p>
            <a:r>
              <a:rPr lang="en-US" sz="2200" dirty="0">
                <a:latin typeface="Times" panose="02020603050405020304" pitchFamily="18" charset="0"/>
                <a:cs typeface="Times" panose="02020603050405020304" pitchFamily="18" charset="0"/>
              </a:rPr>
              <a:t>Fig 5. Output Screen 1 </a:t>
            </a:r>
            <a:endParaRPr lang="en-IN" sz="2200" dirty="0">
              <a:latin typeface="Times" panose="02020603050405020304" pitchFamily="18" charset="0"/>
              <a:cs typeface="Times" panose="02020603050405020304" pitchFamily="18" charset="0"/>
            </a:endParaRPr>
          </a:p>
        </p:txBody>
      </p:sp>
      <p:sp>
        <p:nvSpPr>
          <p:cNvPr id="7" name="TextBox 6">
            <a:extLst>
              <a:ext uri="{FF2B5EF4-FFF2-40B4-BE49-F238E27FC236}">
                <a16:creationId xmlns:a16="http://schemas.microsoft.com/office/drawing/2014/main" id="{3E549516-EF1E-4330-ABAE-C9A0B5D46CA5}"/>
              </a:ext>
            </a:extLst>
          </p:cNvPr>
          <p:cNvSpPr txBox="1"/>
          <p:nvPr/>
        </p:nvSpPr>
        <p:spPr>
          <a:xfrm>
            <a:off x="7209239" y="5902469"/>
            <a:ext cx="3404381" cy="430887"/>
          </a:xfrm>
          <a:prstGeom prst="rect">
            <a:avLst/>
          </a:prstGeom>
          <a:noFill/>
        </p:spPr>
        <p:txBody>
          <a:bodyPr wrap="square" rtlCol="0">
            <a:spAutoFit/>
          </a:bodyPr>
          <a:lstStyle/>
          <a:p>
            <a:r>
              <a:rPr lang="en-US" sz="2200" dirty="0">
                <a:latin typeface="Times" panose="02020603050405020304" pitchFamily="18" charset="0"/>
                <a:cs typeface="Times" panose="02020603050405020304" pitchFamily="18" charset="0"/>
              </a:rPr>
              <a:t>Fig 6. Output Screen 2 </a:t>
            </a:r>
            <a:endParaRPr lang="en-IN" sz="2200" dirty="0">
              <a:latin typeface="Times" panose="02020603050405020304" pitchFamily="18" charset="0"/>
              <a:cs typeface="Times" panose="02020603050405020304" pitchFamily="18" charset="0"/>
            </a:endParaRPr>
          </a:p>
        </p:txBody>
      </p:sp>
    </p:spTree>
    <p:extLst>
      <p:ext uri="{BB962C8B-B14F-4D97-AF65-F5344CB8AC3E}">
        <p14:creationId xmlns:p14="http://schemas.microsoft.com/office/powerpoint/2010/main" val="2927484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EF1C-3A92-4070-BEDC-792821F6B03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Comparative Analysis</a:t>
            </a:r>
          </a:p>
        </p:txBody>
      </p:sp>
      <p:sp>
        <p:nvSpPr>
          <p:cNvPr id="3" name="Content Placeholder 2">
            <a:extLst>
              <a:ext uri="{FF2B5EF4-FFF2-40B4-BE49-F238E27FC236}">
                <a16:creationId xmlns:a16="http://schemas.microsoft.com/office/drawing/2014/main" id="{3664170A-E3BD-4175-8773-7CD5319FCBE4}"/>
              </a:ext>
            </a:extLst>
          </p:cNvPr>
          <p:cNvSpPr>
            <a:spLocks noGrp="1"/>
          </p:cNvSpPr>
          <p:nvPr>
            <p:ph idx="1"/>
          </p:nvPr>
        </p:nvSpPr>
        <p:spPr/>
        <p:txBody>
          <a:bodyPr>
            <a:normAutofit/>
          </a:bodyPr>
          <a:lstStyle/>
          <a:p>
            <a:pPr marL="0" indent="0" algn="just">
              <a:buNone/>
            </a:pPr>
            <a:r>
              <a:rPr lang="en-IN" sz="2200" dirty="0">
                <a:latin typeface="Times New Roman" panose="02020603050405020304" pitchFamily="18" charset="0"/>
                <a:cs typeface="Times New Roman" panose="02020603050405020304" pitchFamily="18" charset="0"/>
              </a:rPr>
              <a:t>In the below screenshots a comparative analysis have been performed between the custom memory manager and standard Glibc library. Though Glibc library takes less time to execute but still in case of memory statistics the proposed memory manager outperforms the standard Glibc library.</a:t>
            </a:r>
          </a:p>
        </p:txBody>
      </p:sp>
      <p:pic>
        <p:nvPicPr>
          <p:cNvPr id="5" name="Picture 4">
            <a:extLst>
              <a:ext uri="{FF2B5EF4-FFF2-40B4-BE49-F238E27FC236}">
                <a16:creationId xmlns:a16="http://schemas.microsoft.com/office/drawing/2014/main" id="{F185E58E-C52B-431F-8087-FB94E51198E9}"/>
              </a:ext>
            </a:extLst>
          </p:cNvPr>
          <p:cNvPicPr>
            <a:picLocks noChangeAspect="1"/>
          </p:cNvPicPr>
          <p:nvPr/>
        </p:nvPicPr>
        <p:blipFill rotWithShape="1">
          <a:blip r:embed="rId2"/>
          <a:srcRect t="7817" r="14689" b="6852"/>
          <a:stretch/>
        </p:blipFill>
        <p:spPr>
          <a:xfrm>
            <a:off x="889520" y="3191069"/>
            <a:ext cx="4544007" cy="2556588"/>
          </a:xfrm>
          <a:prstGeom prst="rect">
            <a:avLst/>
          </a:prstGeom>
        </p:spPr>
      </p:pic>
      <p:pic>
        <p:nvPicPr>
          <p:cNvPr id="7" name="Picture 6">
            <a:extLst>
              <a:ext uri="{FF2B5EF4-FFF2-40B4-BE49-F238E27FC236}">
                <a16:creationId xmlns:a16="http://schemas.microsoft.com/office/drawing/2014/main" id="{431A4299-39FC-465B-8258-D4254780C459}"/>
              </a:ext>
            </a:extLst>
          </p:cNvPr>
          <p:cNvPicPr>
            <a:picLocks noChangeAspect="1"/>
          </p:cNvPicPr>
          <p:nvPr/>
        </p:nvPicPr>
        <p:blipFill rotWithShape="1">
          <a:blip r:embed="rId3"/>
          <a:srcRect t="8362" r="18661" b="6976"/>
          <a:stretch/>
        </p:blipFill>
        <p:spPr>
          <a:xfrm>
            <a:off x="6400800" y="3191069"/>
            <a:ext cx="4366727" cy="2556588"/>
          </a:xfrm>
          <a:prstGeom prst="rect">
            <a:avLst/>
          </a:prstGeom>
        </p:spPr>
      </p:pic>
      <p:sp>
        <p:nvSpPr>
          <p:cNvPr id="8" name="TextBox 7">
            <a:extLst>
              <a:ext uri="{FF2B5EF4-FFF2-40B4-BE49-F238E27FC236}">
                <a16:creationId xmlns:a16="http://schemas.microsoft.com/office/drawing/2014/main" id="{6FB3A97C-5672-4C93-B566-408C500F6B00}"/>
              </a:ext>
            </a:extLst>
          </p:cNvPr>
          <p:cNvSpPr txBox="1"/>
          <p:nvPr/>
        </p:nvSpPr>
        <p:spPr>
          <a:xfrm>
            <a:off x="1651518" y="5971592"/>
            <a:ext cx="3744688"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Fig 7. Custom memory manager time= 0.000683 seconds</a:t>
            </a:r>
          </a:p>
        </p:txBody>
      </p:sp>
      <p:sp>
        <p:nvSpPr>
          <p:cNvPr id="9" name="TextBox 8">
            <a:extLst>
              <a:ext uri="{FF2B5EF4-FFF2-40B4-BE49-F238E27FC236}">
                <a16:creationId xmlns:a16="http://schemas.microsoft.com/office/drawing/2014/main" id="{1D758418-8A6F-4D12-A30F-EFF98C80ECD1}"/>
              </a:ext>
            </a:extLst>
          </p:cNvPr>
          <p:cNvSpPr txBox="1"/>
          <p:nvPr/>
        </p:nvSpPr>
        <p:spPr>
          <a:xfrm>
            <a:off x="6795795" y="5974702"/>
            <a:ext cx="3191070"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Fig 8. Standard Glibc library time= 0.000076 seconds</a:t>
            </a:r>
          </a:p>
        </p:txBody>
      </p:sp>
    </p:spTree>
    <p:extLst>
      <p:ext uri="{BB962C8B-B14F-4D97-AF65-F5344CB8AC3E}">
        <p14:creationId xmlns:p14="http://schemas.microsoft.com/office/powerpoint/2010/main" val="3562405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0430"/>
            <a:ext cx="10972800" cy="1143000"/>
          </a:xfrm>
        </p:spPr>
        <p:txBody>
          <a:bodyPr/>
          <a:lstStyle/>
          <a:p>
            <a:r>
              <a:rPr lang="en-IN" b="1" dirty="0">
                <a:latin typeface="Times New Roman" panose="02020603050405020304" pitchFamily="18" charset="0"/>
                <a:cs typeface="Times New Roman" panose="02020603050405020304" pitchFamily="18" charset="0"/>
              </a:rPr>
              <a:t>Applications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2000" y="1679511"/>
            <a:ext cx="10972800" cy="4648814"/>
          </a:xfrm>
        </p:spPr>
        <p:txBody>
          <a:bodyPr>
            <a:normAutofit/>
          </a:bodyPr>
          <a:lstStyle/>
          <a:p>
            <a:pPr algn="just"/>
            <a:r>
              <a:rPr lang="en-US" sz="2200" dirty="0">
                <a:latin typeface="Times New Roman" panose="02020603050405020304" pitchFamily="18" charset="0"/>
                <a:cs typeface="Times New Roman" panose="02020603050405020304" pitchFamily="18" charset="0"/>
              </a:rPr>
              <a:t>Custom memory allocators are used by students, programmers and technical companies working in the system programming domain in order to overcome the limitations of the standard Glibc memory manager. </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In this project, a similar custom memory allocator is being developed that can be applied in place of the standard memory manager.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C12D-20F6-4FDE-BFCC-CC5C1F6DA42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SWOT Analysis</a:t>
            </a:r>
            <a:endParaRPr lang="en-IN" dirty="0"/>
          </a:p>
        </p:txBody>
      </p:sp>
      <p:pic>
        <p:nvPicPr>
          <p:cNvPr id="4" name="Content Placeholder 4">
            <a:extLst>
              <a:ext uri="{FF2B5EF4-FFF2-40B4-BE49-F238E27FC236}">
                <a16:creationId xmlns:a16="http://schemas.microsoft.com/office/drawing/2014/main" id="{3DE223EF-1EF0-40DD-9AD1-6A8AFE09F800}"/>
              </a:ext>
            </a:extLst>
          </p:cNvPr>
          <p:cNvPicPr>
            <a:picLocks noChangeAspect="1"/>
          </p:cNvPicPr>
          <p:nvPr/>
        </p:nvPicPr>
        <p:blipFill>
          <a:blip r:embed="rId2"/>
          <a:srcRect/>
          <a:stretch/>
        </p:blipFill>
        <p:spPr>
          <a:xfrm>
            <a:off x="2571046" y="1584107"/>
            <a:ext cx="6942055" cy="4656405"/>
          </a:xfrm>
          <a:prstGeom prst="rect">
            <a:avLst/>
          </a:prstGeom>
        </p:spPr>
      </p:pic>
    </p:spTree>
    <p:extLst>
      <p:ext uri="{BB962C8B-B14F-4D97-AF65-F5344CB8AC3E}">
        <p14:creationId xmlns:p14="http://schemas.microsoft.com/office/powerpoint/2010/main" val="2585648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437B-5559-4B9C-8D22-E943C3ACFDF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PERT CHART</a:t>
            </a:r>
            <a:endParaRPr lang="en-IN" dirty="0"/>
          </a:p>
        </p:txBody>
      </p:sp>
      <p:pic>
        <p:nvPicPr>
          <p:cNvPr id="4" name="Picture 3">
            <a:extLst>
              <a:ext uri="{FF2B5EF4-FFF2-40B4-BE49-F238E27FC236}">
                <a16:creationId xmlns:a16="http://schemas.microsoft.com/office/drawing/2014/main" id="{2CD22862-B3B4-422F-BD9F-6DA290233A45}"/>
              </a:ext>
            </a:extLst>
          </p:cNvPr>
          <p:cNvPicPr>
            <a:picLocks noChangeAspect="1"/>
          </p:cNvPicPr>
          <p:nvPr/>
        </p:nvPicPr>
        <p:blipFill>
          <a:blip r:embed="rId2"/>
          <a:stretch>
            <a:fillRect/>
          </a:stretch>
        </p:blipFill>
        <p:spPr>
          <a:xfrm>
            <a:off x="2939017" y="1734699"/>
            <a:ext cx="6313965" cy="4543865"/>
          </a:xfrm>
          <a:prstGeom prst="rect">
            <a:avLst/>
          </a:prstGeom>
        </p:spPr>
      </p:pic>
    </p:spTree>
    <p:extLst>
      <p:ext uri="{BB962C8B-B14F-4D97-AF65-F5344CB8AC3E}">
        <p14:creationId xmlns:p14="http://schemas.microsoft.com/office/powerpoint/2010/main" val="3862513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1125-CF06-41C6-8AAA-504EEA58DD6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 &amp; GIT link</a:t>
            </a:r>
            <a:endParaRPr lang="en-IN" dirty="0"/>
          </a:p>
        </p:txBody>
      </p:sp>
      <p:sp>
        <p:nvSpPr>
          <p:cNvPr id="3" name="Content Placeholder 2">
            <a:extLst>
              <a:ext uri="{FF2B5EF4-FFF2-40B4-BE49-F238E27FC236}">
                <a16:creationId xmlns:a16="http://schemas.microsoft.com/office/drawing/2014/main" id="{0FB4C409-BC6B-4F3F-BEC6-09B71D40D0F1}"/>
              </a:ext>
            </a:extLst>
          </p:cNvPr>
          <p:cNvSpPr>
            <a:spLocks noGrp="1"/>
          </p:cNvSpPr>
          <p:nvPr>
            <p:ph idx="1"/>
          </p:nvPr>
        </p:nvSpPr>
        <p:spPr/>
        <p:txBody>
          <a:bodyPr>
            <a:normAutofit/>
          </a:bodyPr>
          <a:lstStyle/>
          <a:p>
            <a:pPr marL="0" indent="0">
              <a:lnSpc>
                <a:spcPct val="107000"/>
              </a:lnSpc>
              <a:spcAft>
                <a:spcPts val="800"/>
              </a:spcAft>
              <a:buNone/>
            </a:pPr>
            <a:r>
              <a:rPr lang="en-IN" sz="2200" b="1" kern="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GitHub Link: </a:t>
            </a:r>
            <a:r>
              <a:rPr lang="en-IN" sz="2200" b="1" u="sng" kern="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hlinkClick r:id="rId2"/>
              </a:rPr>
              <a:t>https://github.com/anshgupta728/Dynamic_Memory_Manager_in_Linux</a:t>
            </a: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2200" dirty="0">
                <a:latin typeface="Times New Roman" panose="02020603050405020304" pitchFamily="18" charset="0"/>
                <a:ea typeface="Times New Roman" panose="02020603050405020304" pitchFamily="18" charset="0"/>
                <a:cs typeface="Times New Roman" panose="02020603050405020304" pitchFamily="18" charset="0"/>
              </a:rPr>
              <a:t>[1]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E. D. Berger, K. S. McKinley, R. D.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Blumofe</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and P. R. Wilson, “Hoard: a scalable memory allocator for multithreaded applications,” ACM SIGARCH Computer Architecture News, vol. 28, no. 5, pp. 117–128, 2000. </a:t>
            </a:r>
            <a:r>
              <a:rPr lang="en-IN" sz="2200" dirty="0">
                <a:latin typeface="Times New Roman" panose="02020603050405020304" pitchFamily="18" charset="0"/>
                <a:ea typeface="Times New Roman" panose="02020603050405020304" pitchFamily="18" charset="0"/>
                <a:cs typeface="Times New Roman" panose="02020603050405020304" pitchFamily="18" charset="0"/>
              </a:rPr>
              <a:t>.</a:t>
            </a: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2200" dirty="0">
                <a:latin typeface="Times New Roman" panose="02020603050405020304" pitchFamily="18" charset="0"/>
                <a:ea typeface="Times New Roman" panose="02020603050405020304" pitchFamily="18" charset="0"/>
                <a:cs typeface="Times New Roman" panose="02020603050405020304" pitchFamily="18" charset="0"/>
              </a:rPr>
              <a:t>[2]	J. Evans, “A Scalable Concurrent malloc(3) Implementation for FreeBSD,” 2006.</a:t>
            </a:r>
            <a:endParaRPr lang="en-IN" sz="2200" dirty="0">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IN" sz="2200" dirty="0">
                <a:latin typeface="Times New Roman" panose="02020603050405020304" pitchFamily="18" charset="0"/>
                <a:ea typeface="Times New Roman" panose="02020603050405020304" pitchFamily="18" charset="0"/>
                <a:cs typeface="Times New Roman" panose="02020603050405020304" pitchFamily="18" charset="0"/>
              </a:rPr>
              <a:t>[3]	“Scalable	 memory	allocation	  using </a:t>
            </a:r>
            <a:r>
              <a:rPr lang="en-IN" sz="2200" dirty="0" err="1">
                <a:latin typeface="Times New Roman" panose="02020603050405020304" pitchFamily="18" charset="0"/>
                <a:ea typeface="Times New Roman" panose="02020603050405020304" pitchFamily="18" charset="0"/>
                <a:cs typeface="Times New Roman" panose="02020603050405020304" pitchFamily="18" charset="0"/>
              </a:rPr>
              <a:t>jemalloc</a:t>
            </a:r>
            <a:r>
              <a:rPr lang="en-IN" sz="2200" dirty="0">
                <a:latin typeface="Times New Roman" panose="02020603050405020304" pitchFamily="18" charset="0"/>
                <a:ea typeface="Times New Roman" panose="02020603050405020304" pitchFamily="18" charset="0"/>
                <a:cs typeface="Times New Roman" panose="02020603050405020304" pitchFamily="18" charset="0"/>
              </a:rPr>
              <a:t> Facebook	 Engineering.” https://engineering.fb.com/2011/01/03/core-data/scalable-memory-allocation-using-jemalloc/ (accessed Oct. 25, 2021).</a:t>
            </a:r>
            <a:endParaRPr lang="en-IN" sz="2200" dirty="0">
              <a:latin typeface="Calibri" panose="020F0502020204030204" pitchFamily="34" charset="0"/>
              <a:ea typeface="Calibri" panose="020F0502020204030204" pitchFamily="34" charset="0"/>
              <a:cs typeface="Times New Roman" panose="02020603050405020304" pitchFamily="18" charset="0"/>
            </a:endParaRPr>
          </a:p>
          <a:p>
            <a:endParaRPr lang="en-IN" sz="2200" dirty="0"/>
          </a:p>
        </p:txBody>
      </p:sp>
    </p:spTree>
    <p:extLst>
      <p:ext uri="{BB962C8B-B14F-4D97-AF65-F5344CB8AC3E}">
        <p14:creationId xmlns:p14="http://schemas.microsoft.com/office/powerpoint/2010/main" val="2714975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120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49EE-B983-4114-9D4C-37F160B306E4}"/>
              </a:ext>
            </a:extLst>
          </p:cNvPr>
          <p:cNvSpPr>
            <a:spLocks noGrp="1"/>
          </p:cNvSpPr>
          <p:nvPr>
            <p:ph type="title"/>
          </p:nvPr>
        </p:nvSpPr>
        <p:spPr>
          <a:xfrm>
            <a:off x="762000" y="1181101"/>
            <a:ext cx="10972800" cy="1143000"/>
          </a:xfrm>
        </p:spPr>
        <p:txBody>
          <a:bodyPr>
            <a:noAutofit/>
          </a:bodyPr>
          <a:lstStyle/>
          <a:p>
            <a:pPr marL="0" indent="0"/>
            <a:r>
              <a:rPr lang="en-IN" b="1" dirty="0">
                <a:latin typeface="Times New Roman" pitchFamily="18" charset="0"/>
                <a:cs typeface="Times New Roman" pitchFamily="18" charset="0"/>
              </a:rPr>
              <a:t> Dynamic Memory Manager in Linux using C language</a:t>
            </a:r>
            <a:br>
              <a:rPr lang="en-US" b="1" dirty="0">
                <a:latin typeface="Times New Roman" pitchFamily="18" charset="0"/>
                <a:cs typeface="Times New Roman" pitchFamily="18" charset="0"/>
              </a:rPr>
            </a:br>
            <a:br>
              <a:rPr lang="en-US" dirty="0"/>
            </a:br>
            <a:endParaRPr lang="en-IN" dirty="0"/>
          </a:p>
        </p:txBody>
      </p:sp>
      <p:sp>
        <p:nvSpPr>
          <p:cNvPr id="3" name="Content Placeholder 2">
            <a:extLst>
              <a:ext uri="{FF2B5EF4-FFF2-40B4-BE49-F238E27FC236}">
                <a16:creationId xmlns:a16="http://schemas.microsoft.com/office/drawing/2014/main" id="{8F009713-BED7-474C-8235-FE357B8BE203}"/>
              </a:ext>
            </a:extLst>
          </p:cNvPr>
          <p:cNvSpPr>
            <a:spLocks noGrp="1"/>
          </p:cNvSpPr>
          <p:nvPr>
            <p:ph idx="1"/>
          </p:nvPr>
        </p:nvSpPr>
        <p:spPr/>
        <p:txBody>
          <a:bodyPr>
            <a:normAutofit/>
          </a:bodyPr>
          <a:lstStyle/>
          <a:p>
            <a:pPr marL="0" indent="0" algn="ctr">
              <a:buNone/>
            </a:pPr>
            <a:endParaRPr lang="en-IN" sz="3000" dirty="0">
              <a:latin typeface="Times New Roman" panose="02020603050405020304" pitchFamily="18" charset="0"/>
              <a:cs typeface="Times New Roman" panose="02020603050405020304" pitchFamily="18" charset="0"/>
            </a:endParaRPr>
          </a:p>
          <a:p>
            <a:pPr marL="0" indent="0" algn="ctr">
              <a:buNone/>
            </a:pPr>
            <a:endParaRPr lang="en-IN" sz="3000" dirty="0">
              <a:latin typeface="Times New Roman" panose="02020603050405020304" pitchFamily="18" charset="0"/>
              <a:cs typeface="Times New Roman" panose="02020603050405020304" pitchFamily="18" charset="0"/>
            </a:endParaRPr>
          </a:p>
          <a:p>
            <a:pPr marL="0" indent="0" algn="ctr">
              <a:buNone/>
            </a:pPr>
            <a:endParaRPr lang="en-IN" sz="3000" dirty="0">
              <a:latin typeface="Times New Roman" panose="02020603050405020304" pitchFamily="18" charset="0"/>
              <a:cs typeface="Times New Roman" panose="02020603050405020304" pitchFamily="18" charset="0"/>
            </a:endParaRPr>
          </a:p>
          <a:p>
            <a:pPr marL="0" indent="0" algn="ctr">
              <a:buNone/>
            </a:pPr>
            <a:r>
              <a:rPr lang="en-IN" sz="3000" dirty="0">
                <a:latin typeface="Times New Roman" panose="02020603050405020304" pitchFamily="18" charset="0"/>
                <a:cs typeface="Times New Roman" panose="02020603050405020304" pitchFamily="18" charset="0"/>
              </a:rPr>
              <a:t>Project Guide</a:t>
            </a:r>
          </a:p>
          <a:p>
            <a:pPr marL="0" indent="0" algn="ctr">
              <a:buNone/>
            </a:pPr>
            <a:r>
              <a:rPr lang="en-IN" sz="3000" dirty="0">
                <a:latin typeface="Times New Roman" panose="02020603050405020304" pitchFamily="18" charset="0"/>
                <a:cs typeface="Times New Roman" panose="02020603050405020304" pitchFamily="18" charset="0"/>
              </a:rPr>
              <a:t>Ms. </a:t>
            </a:r>
            <a:r>
              <a:rPr lang="en-IN" sz="3000" dirty="0" err="1">
                <a:latin typeface="Times New Roman" panose="02020603050405020304" pitchFamily="18" charset="0"/>
                <a:cs typeface="Times New Roman" panose="02020603050405020304" pitchFamily="18" charset="0"/>
              </a:rPr>
              <a:t>Avita</a:t>
            </a:r>
            <a:r>
              <a:rPr lang="en-IN" sz="3000" dirty="0">
                <a:latin typeface="Times New Roman" panose="02020603050405020304" pitchFamily="18" charset="0"/>
                <a:cs typeface="Times New Roman" panose="02020603050405020304" pitchFamily="18" charset="0"/>
              </a:rPr>
              <a:t> Katal</a:t>
            </a:r>
          </a:p>
          <a:p>
            <a:pPr marL="0" indent="0" algn="ctr">
              <a:buNone/>
            </a:pPr>
            <a:r>
              <a:rPr lang="en-IN" sz="2400" dirty="0">
                <a:latin typeface="Times New Roman" panose="02020603050405020304" pitchFamily="18" charset="0"/>
                <a:cs typeface="Times New Roman" panose="02020603050405020304" pitchFamily="18" charset="0"/>
              </a:rPr>
              <a:t>Assistant Professor (SS)</a:t>
            </a:r>
          </a:p>
          <a:p>
            <a:pPr marL="0" indent="0" algn="ctr">
              <a:buNone/>
            </a:pPr>
            <a:r>
              <a:rPr lang="en-IN" sz="2400" dirty="0">
                <a:latin typeface="Times New Roman" panose="02020603050405020304" pitchFamily="18" charset="0"/>
                <a:cs typeface="Times New Roman" panose="02020603050405020304" pitchFamily="18" charset="0"/>
              </a:rPr>
              <a:t>Systemics Cluster</a:t>
            </a:r>
          </a:p>
          <a:p>
            <a:pPr marL="0" indent="0" algn="ctr">
              <a:buNone/>
            </a:pPr>
            <a:r>
              <a:rPr lang="en-IN" sz="2400" dirty="0">
                <a:latin typeface="Times New Roman" panose="02020603050405020304" pitchFamily="18" charset="0"/>
                <a:cs typeface="Times New Roman" panose="02020603050405020304" pitchFamily="18" charset="0"/>
              </a:rPr>
              <a:t>School of Computer Science, UPES</a:t>
            </a:r>
          </a:p>
        </p:txBody>
      </p:sp>
    </p:spTree>
    <p:extLst>
      <p:ext uri="{BB962C8B-B14F-4D97-AF65-F5344CB8AC3E}">
        <p14:creationId xmlns:p14="http://schemas.microsoft.com/office/powerpoint/2010/main" val="336713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p:txBody>
          <a:bodyPr/>
          <a:lstStyle/>
          <a:p>
            <a:r>
              <a:rPr lang="en-US" b="1" dirty="0">
                <a:latin typeface="Times New Roman" pitchFamily="18" charset="0"/>
                <a:cs typeface="Times New Roman" pitchFamily="18" charset="0"/>
              </a:rPr>
              <a:t>Team Members &amp; Role</a:t>
            </a:r>
          </a:p>
        </p:txBody>
      </p:sp>
      <p:graphicFrame>
        <p:nvGraphicFramePr>
          <p:cNvPr id="5" name="Table 4"/>
          <p:cNvGraphicFramePr>
            <a:graphicFrameLocks noGrp="1"/>
          </p:cNvGraphicFramePr>
          <p:nvPr>
            <p:extLst>
              <p:ext uri="{D42A27DB-BD31-4B8C-83A1-F6EECF244321}">
                <p14:modId xmlns:p14="http://schemas.microsoft.com/office/powerpoint/2010/main" val="3834771880"/>
              </p:ext>
            </p:extLst>
          </p:nvPr>
        </p:nvGraphicFramePr>
        <p:xfrm>
          <a:off x="1575883" y="2032029"/>
          <a:ext cx="9484467" cy="2471186"/>
        </p:xfrm>
        <a:graphic>
          <a:graphicData uri="http://schemas.openxmlformats.org/drawingml/2006/table">
            <a:tbl>
              <a:tblPr firstRow="1" bandRow="1">
                <a:tableStyleId>{C083E6E3-FA7D-4D7B-A595-EF9225AFEA82}</a:tableStyleId>
              </a:tblPr>
              <a:tblGrid>
                <a:gridCol w="3161489">
                  <a:extLst>
                    <a:ext uri="{9D8B030D-6E8A-4147-A177-3AD203B41FA5}">
                      <a16:colId xmlns:a16="http://schemas.microsoft.com/office/drawing/2014/main" val="182285330"/>
                    </a:ext>
                  </a:extLst>
                </a:gridCol>
                <a:gridCol w="3161489">
                  <a:extLst>
                    <a:ext uri="{9D8B030D-6E8A-4147-A177-3AD203B41FA5}">
                      <a16:colId xmlns:a16="http://schemas.microsoft.com/office/drawing/2014/main" val="3716972270"/>
                    </a:ext>
                  </a:extLst>
                </a:gridCol>
                <a:gridCol w="3161489">
                  <a:extLst>
                    <a:ext uri="{9D8B030D-6E8A-4147-A177-3AD203B41FA5}">
                      <a16:colId xmlns:a16="http://schemas.microsoft.com/office/drawing/2014/main" val="3014990159"/>
                    </a:ext>
                  </a:extLst>
                </a:gridCol>
              </a:tblGrid>
              <a:tr h="401568">
                <a:tc>
                  <a:txBody>
                    <a:bodyPr/>
                    <a:lstStyle/>
                    <a:p>
                      <a:pPr algn="ctr"/>
                      <a:r>
                        <a:rPr lang="en-IN" sz="2000" dirty="0">
                          <a:latin typeface="Times New Roman" panose="02020603050405020304" pitchFamily="18" charset="0"/>
                          <a:cs typeface="Times New Roman" panose="02020603050405020304" pitchFamily="18" charset="0"/>
                        </a:rPr>
                        <a:t>MEMBERS</a:t>
                      </a:r>
                      <a:endParaRPr lang="en-IN" sz="2000" dirty="0">
                        <a:solidFill>
                          <a:schemeClr val="tx1"/>
                        </a:solidFill>
                        <a:latin typeface="Times New Roman" pitchFamily="18" charset="0"/>
                        <a:cs typeface="Times New Roman"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ROLL</a:t>
                      </a:r>
                      <a:r>
                        <a:rPr lang="en-IN" baseline="0" dirty="0">
                          <a:latin typeface="Times New Roman" panose="02020603050405020304" pitchFamily="18" charset="0"/>
                          <a:cs typeface="Times New Roman" panose="02020603050405020304" pitchFamily="18" charset="0"/>
                        </a:rPr>
                        <a:t> NO.</a:t>
                      </a:r>
                      <a:endParaRPr lang="en-IN" dirty="0">
                        <a:solidFill>
                          <a:schemeClr val="tx1"/>
                        </a:solidFill>
                        <a:latin typeface="Times New Roman" pitchFamily="18" charset="0"/>
                        <a:cs typeface="Times New Roman"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ROLES</a:t>
                      </a:r>
                      <a:endParaRPr lang="en-IN"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2354598059"/>
                  </a:ext>
                </a:extLst>
              </a:tr>
              <a:tr h="695021">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Vitesh</a:t>
                      </a:r>
                      <a:r>
                        <a:rPr lang="en-IN" sz="1800" baseline="0" dirty="0">
                          <a:latin typeface="Times New Roman" panose="02020603050405020304" pitchFamily="18" charset="0"/>
                          <a:cs typeface="Times New Roman" panose="02020603050405020304" pitchFamily="18" charset="0"/>
                        </a:rPr>
                        <a:t> Sethi</a:t>
                      </a:r>
                      <a:endParaRPr lang="en-IN" sz="1800" dirty="0">
                        <a:solidFill>
                          <a:schemeClr val="tx1"/>
                        </a:solidFill>
                        <a:latin typeface="Times New Roman" pitchFamily="18" charset="0"/>
                        <a:cs typeface="Times New Roman" pitchFamily="18" charset="0"/>
                      </a:endParaRPr>
                    </a:p>
                  </a:txBody>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R110219154</a:t>
                      </a:r>
                      <a:endParaRPr lang="en-IN" dirty="0">
                        <a:latin typeface="Times New Roman" pitchFamily="18" charset="0"/>
                        <a:cs typeface="Times New Roman" pitchFamily="18" charset="0"/>
                      </a:endParaRPr>
                    </a:p>
                  </a:txBody>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Research and Coding</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val="1837725624"/>
                  </a:ext>
                </a:extLst>
              </a:tr>
              <a:tr h="695021">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Ansh</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Gupta </a:t>
                      </a:r>
                      <a:endParaRPr lang="en-IN" sz="2000" dirty="0">
                        <a:latin typeface="Times New Roman" panose="02020603050405020304" pitchFamily="18" charset="0"/>
                        <a:cs typeface="Times New Roman" panose="02020603050405020304" pitchFamily="18" charset="0"/>
                      </a:endParaRPr>
                    </a:p>
                    <a:p>
                      <a:pPr algn="ctr"/>
                      <a:endParaRPr lang="en-IN" b="0" dirty="0">
                        <a:solidFill>
                          <a:schemeClr val="tx1"/>
                        </a:solidFill>
                        <a:latin typeface="Times New Roman" pitchFamily="18" charset="0"/>
                        <a:cs typeface="Times New Roman" pitchFamily="18" charset="0"/>
                      </a:endParaRPr>
                    </a:p>
                  </a:txBody>
                  <a:tcPr/>
                </a:tc>
                <a:tc>
                  <a:txBody>
                    <a:bodyPr/>
                    <a:lstStyle/>
                    <a:p>
                      <a:pPr algn="ctr"/>
                      <a:r>
                        <a:rPr lang="en-IN" dirty="0">
                          <a:latin typeface="Times New Roman" panose="02020603050405020304" pitchFamily="18" charset="0"/>
                          <a:cs typeface="Times New Roman" panose="02020603050405020304" pitchFamily="18" charset="0"/>
                        </a:rPr>
                        <a:t>R177219035</a:t>
                      </a:r>
                    </a:p>
                  </a:txBody>
                  <a:tcPr/>
                </a:tc>
                <a:tc>
                  <a:txBody>
                    <a:bodyPr/>
                    <a:lstStyle/>
                    <a:p>
                      <a:pPr marL="0" marR="0" indent="0" algn="ctr" defTabSz="457189"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Testing and Coding</a:t>
                      </a:r>
                      <a:endParaRPr lang="en-IN" dirty="0">
                        <a:latin typeface="Times New Roman" pitchFamily="18" charset="0"/>
                        <a:cs typeface="Times New Roman" pitchFamily="18" charset="0"/>
                      </a:endParaRPr>
                    </a:p>
                    <a:p>
                      <a:pPr algn="ctr"/>
                      <a:endParaRPr lang="en-IN" dirty="0">
                        <a:latin typeface="Times New Roman" pitchFamily="18" charset="0"/>
                        <a:cs typeface="Times New Roman" pitchFamily="18" charset="0"/>
                      </a:endParaRPr>
                    </a:p>
                  </a:txBody>
                  <a:tcPr/>
                </a:tc>
                <a:extLst>
                  <a:ext uri="{0D108BD9-81ED-4DB2-BD59-A6C34878D82A}">
                    <a16:rowId xmlns:a16="http://schemas.microsoft.com/office/drawing/2014/main" val="329323693"/>
                  </a:ext>
                </a:extLst>
              </a:tr>
              <a:tr h="679576">
                <a:tc>
                  <a:txBody>
                    <a:bodyPr/>
                    <a:lstStyle/>
                    <a:p>
                      <a:pPr algn="ctr"/>
                      <a:r>
                        <a:rPr lang="en-IN" dirty="0">
                          <a:latin typeface="Times New Roman" panose="02020603050405020304" pitchFamily="18" charset="0"/>
                          <a:cs typeface="Times New Roman" panose="02020603050405020304" pitchFamily="18" charset="0"/>
                        </a:rPr>
                        <a:t>Aryan</a:t>
                      </a:r>
                      <a:r>
                        <a:rPr lang="en-IN" baseline="0" dirty="0">
                          <a:latin typeface="Times New Roman" panose="02020603050405020304" pitchFamily="18" charset="0"/>
                          <a:cs typeface="Times New Roman" panose="02020603050405020304" pitchFamily="18" charset="0"/>
                        </a:rPr>
                        <a:t> Rastogi</a:t>
                      </a:r>
                      <a:endParaRPr lang="en-IN" dirty="0">
                        <a:latin typeface="Times New Roman" pitchFamily="18" charset="0"/>
                        <a:cs typeface="Times New Roman"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R177219053</a:t>
                      </a:r>
                      <a:endParaRPr lang="en-IN" dirty="0">
                        <a:latin typeface="Times New Roman" pitchFamily="18" charset="0"/>
                        <a:cs typeface="Times New Roman"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Research and Coding</a:t>
                      </a:r>
                    </a:p>
                  </a:txBody>
                  <a:tcPr/>
                </a:tc>
                <a:extLst>
                  <a:ext uri="{0D108BD9-81ED-4DB2-BD59-A6C34878D82A}">
                    <a16:rowId xmlns:a16="http://schemas.microsoft.com/office/drawing/2014/main" val="3173688181"/>
                  </a:ext>
                </a:extLst>
              </a:tr>
            </a:tbl>
          </a:graphicData>
        </a:graphic>
      </p:graphicFrame>
    </p:spTree>
    <p:extLst>
      <p:ext uri="{BB962C8B-B14F-4D97-AF65-F5344CB8AC3E}">
        <p14:creationId xmlns:p14="http://schemas.microsoft.com/office/powerpoint/2010/main" val="3625789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7A0E-301F-433F-A66A-D8416CCD3AAF}"/>
              </a:ext>
            </a:extLst>
          </p:cNvPr>
          <p:cNvSpPr>
            <a:spLocks noGrp="1"/>
          </p:cNvSpPr>
          <p:nvPr>
            <p:ph type="title"/>
          </p:nvPr>
        </p:nvSpPr>
        <p:spPr/>
        <p:txBody>
          <a:bodyPr>
            <a:normAutofit/>
          </a:bodyPr>
          <a:lstStyle/>
          <a:p>
            <a:r>
              <a:rPr lang="en-US" b="1" dirty="0">
                <a:latin typeface="Times New Roman" pitchFamily="18" charset="0"/>
                <a:cs typeface="Times New Roman" pitchFamily="18" charset="0"/>
              </a:rPr>
              <a:t>Introduction</a:t>
            </a:r>
          </a:p>
        </p:txBody>
      </p:sp>
      <p:sp>
        <p:nvSpPr>
          <p:cNvPr id="4" name="Content Placeholder 3">
            <a:extLst>
              <a:ext uri="{FF2B5EF4-FFF2-40B4-BE49-F238E27FC236}">
                <a16:creationId xmlns:a16="http://schemas.microsoft.com/office/drawing/2014/main" id="{1DC71537-3769-45DC-94A5-510834B433BC}"/>
              </a:ext>
            </a:extLst>
          </p:cNvPr>
          <p:cNvSpPr>
            <a:spLocks noGrp="1"/>
          </p:cNvSpPr>
          <p:nvPr>
            <p:ph idx="1"/>
          </p:nvPr>
        </p:nvSpPr>
        <p:spPr>
          <a:xfrm>
            <a:off x="457200" y="1570039"/>
            <a:ext cx="11277600" cy="4708525"/>
          </a:xfrm>
        </p:spPr>
        <p:txBody>
          <a:bodyPr>
            <a:noAutofit/>
          </a:bodyPr>
          <a:lstStyle/>
          <a:p>
            <a:pPr algn="just"/>
            <a:r>
              <a:rPr lang="en-IN" sz="2200" b="1" dirty="0">
                <a:latin typeface="Times New Roman" panose="02020603050405020304" pitchFamily="18" charset="0"/>
                <a:cs typeface="Times New Roman" panose="02020603050405020304" pitchFamily="18" charset="0"/>
              </a:rPr>
              <a:t>Memory Allocation </a:t>
            </a:r>
            <a:r>
              <a:rPr lang="en-IN" sz="2200" dirty="0">
                <a:latin typeface="Times New Roman" panose="02020603050405020304" pitchFamily="18" charset="0"/>
                <a:cs typeface="Times New Roman" panose="02020603050405020304" pitchFamily="18" charset="0"/>
              </a:rPr>
              <a:t>is a process by which a user-space process/application is allocated or de-allocated with </a:t>
            </a:r>
            <a:r>
              <a:rPr lang="en-IN" sz="2200" b="1" dirty="0">
                <a:latin typeface="Times New Roman" panose="02020603050405020304" pitchFamily="18" charset="0"/>
                <a:cs typeface="Times New Roman" panose="02020603050405020304" pitchFamily="18" charset="0"/>
              </a:rPr>
              <a:t>physical</a:t>
            </a:r>
            <a:r>
              <a:rPr lang="en-IN" sz="2200" dirty="0">
                <a:latin typeface="Times New Roman" panose="02020603050405020304" pitchFamily="18" charset="0"/>
                <a:cs typeface="Times New Roman" panose="02020603050405020304" pitchFamily="18" charset="0"/>
              </a:rPr>
              <a:t>/</a:t>
            </a:r>
            <a:r>
              <a:rPr lang="en-IN" sz="2200" b="1" dirty="0">
                <a:latin typeface="Times New Roman" panose="02020603050405020304" pitchFamily="18" charset="0"/>
                <a:cs typeface="Times New Roman" panose="02020603050405020304" pitchFamily="18" charset="0"/>
              </a:rPr>
              <a:t>virtual</a:t>
            </a:r>
            <a:r>
              <a:rPr lang="en-IN" sz="2200" dirty="0">
                <a:latin typeface="Times New Roman" panose="02020603050405020304" pitchFamily="18" charset="0"/>
                <a:cs typeface="Times New Roman" panose="02020603050405020304" pitchFamily="18" charset="0"/>
              </a:rPr>
              <a:t> memory space by the Kernel Memory Management Unit. </a:t>
            </a:r>
          </a:p>
          <a:p>
            <a:pPr marL="0" indent="0" algn="just">
              <a:buNone/>
            </a:pPr>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In this project, we are working on </a:t>
            </a:r>
            <a:r>
              <a:rPr lang="en-IN" sz="2200" b="1" dirty="0">
                <a:latin typeface="Times New Roman" panose="02020603050405020304" pitchFamily="18" charset="0"/>
                <a:cs typeface="Times New Roman" panose="02020603050405020304" pitchFamily="18" charset="0"/>
              </a:rPr>
              <a:t>Dynamic Memory Allocation </a:t>
            </a:r>
            <a:r>
              <a:rPr lang="en-IN" sz="2200" dirty="0">
                <a:latin typeface="Times New Roman" panose="02020603050405020304" pitchFamily="18" charset="0"/>
                <a:cs typeface="Times New Roman" panose="02020603050405020304" pitchFamily="18" charset="0"/>
              </a:rPr>
              <a:t>that stores processes in </a:t>
            </a:r>
            <a:r>
              <a:rPr lang="en-IN" sz="2200" b="1" dirty="0">
                <a:latin typeface="Times New Roman" panose="02020603050405020304" pitchFamily="18" charset="0"/>
                <a:cs typeface="Times New Roman" panose="02020603050405020304" pitchFamily="18" charset="0"/>
              </a:rPr>
              <a:t>Heap virtual memory</a:t>
            </a:r>
            <a:r>
              <a:rPr lang="en-IN" sz="2200" dirty="0">
                <a:latin typeface="Times New Roman" panose="02020603050405020304" pitchFamily="18" charset="0"/>
                <a:cs typeface="Times New Roman" panose="02020603050405020304" pitchFamily="18" charset="0"/>
              </a:rPr>
              <a:t>.</a:t>
            </a:r>
            <a:endParaRPr lang="en-IN" sz="2200" b="1" dirty="0">
              <a:latin typeface="Times New Roman" panose="02020603050405020304" pitchFamily="18" charset="0"/>
              <a:cs typeface="Times New Roman" panose="02020603050405020304" pitchFamily="18" charset="0"/>
            </a:endParaRPr>
          </a:p>
          <a:p>
            <a:pPr marL="0" indent="0" algn="just">
              <a:buNone/>
            </a:pPr>
            <a:endParaRPr lang="en-IN" sz="22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As in the </a:t>
            </a:r>
            <a:r>
              <a:rPr lang="en-IN" sz="2200" b="1" dirty="0">
                <a:latin typeface="Times New Roman" panose="02020603050405020304" pitchFamily="18" charset="0"/>
                <a:cs typeface="Times New Roman" panose="02020603050405020304" pitchFamily="18" charset="0"/>
              </a:rPr>
              <a:t>C</a:t>
            </a:r>
            <a:r>
              <a:rPr lang="en-IN" sz="2200" dirty="0">
                <a:latin typeface="Times New Roman" panose="02020603050405020304" pitchFamily="18" charset="0"/>
                <a:cs typeface="Times New Roman" panose="02020603050405020304" pitchFamily="18" charset="0"/>
              </a:rPr>
              <a:t> programming language, the Dynamic memory is handled by standard </a:t>
            </a:r>
            <a:r>
              <a:rPr lang="en-IN" sz="2200" b="1" dirty="0">
                <a:latin typeface="Times New Roman" panose="02020603050405020304" pitchFamily="18" charset="0"/>
                <a:cs typeface="Times New Roman" panose="02020603050405020304" pitchFamily="18" charset="0"/>
              </a:rPr>
              <a:t>Glibc library </a:t>
            </a:r>
            <a:r>
              <a:rPr lang="en-IN" sz="2200" dirty="0">
                <a:latin typeface="Times New Roman" panose="02020603050405020304" pitchFamily="18" charset="0"/>
                <a:cs typeface="Times New Roman" panose="02020603050405020304" pitchFamily="18" charset="0"/>
              </a:rPr>
              <a:t>functions such as </a:t>
            </a:r>
            <a:r>
              <a:rPr lang="en-IN" sz="2200" b="1" dirty="0">
                <a:latin typeface="Times New Roman" panose="02020603050405020304" pitchFamily="18" charset="0"/>
                <a:cs typeface="Times New Roman" panose="02020603050405020304" pitchFamily="18" charset="0"/>
              </a:rPr>
              <a:t>malloc() </a:t>
            </a:r>
            <a:r>
              <a:rPr lang="en-IN" sz="2200" dirty="0">
                <a:latin typeface="Times New Roman" panose="02020603050405020304" pitchFamily="18" charset="0"/>
                <a:cs typeface="Times New Roman" panose="02020603050405020304" pitchFamily="18" charset="0"/>
              </a:rPr>
              <a:t>and </a:t>
            </a:r>
            <a:r>
              <a:rPr lang="en-IN" sz="2200" b="1" dirty="0">
                <a:latin typeface="Times New Roman" panose="02020603050405020304" pitchFamily="18" charset="0"/>
                <a:cs typeface="Times New Roman" panose="02020603050405020304" pitchFamily="18" charset="0"/>
              </a:rPr>
              <a:t>free()</a:t>
            </a:r>
            <a:r>
              <a:rPr lang="en-IN" sz="2200" dirty="0">
                <a:latin typeface="Times New Roman" panose="02020603050405020304" pitchFamily="18" charset="0"/>
                <a:cs typeface="Times New Roman" panose="02020603050405020304" pitchFamily="18" charset="0"/>
              </a:rPr>
              <a:t>.</a:t>
            </a:r>
            <a:r>
              <a:rPr lang="en-IN" sz="2200" b="1"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In this project, we have built a customized memory manager using Linux OS system calls such as </a:t>
            </a:r>
            <a:r>
              <a:rPr lang="en-IN" sz="2200" b="1" dirty="0" err="1">
                <a:latin typeface="Times New Roman" panose="02020603050405020304" pitchFamily="18" charset="0"/>
                <a:cs typeface="Times New Roman" panose="02020603050405020304" pitchFamily="18" charset="0"/>
              </a:rPr>
              <a:t>mmap</a:t>
            </a:r>
            <a:r>
              <a:rPr lang="en-IN" sz="2200" b="1"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and </a:t>
            </a:r>
            <a:r>
              <a:rPr lang="en-IN" sz="2200" b="1" dirty="0" err="1">
                <a:latin typeface="Times New Roman" panose="02020603050405020304" pitchFamily="18" charset="0"/>
                <a:cs typeface="Times New Roman" panose="02020603050405020304" pitchFamily="18" charset="0"/>
              </a:rPr>
              <a:t>munmap</a:t>
            </a:r>
            <a:r>
              <a:rPr lang="en-IN" sz="2200" b="1" dirty="0">
                <a:latin typeface="Times New Roman" panose="02020603050405020304" pitchFamily="18" charset="0"/>
                <a:cs typeface="Times New Roman" panose="02020603050405020304" pitchFamily="18" charset="0"/>
              </a:rPr>
              <a:t>()</a:t>
            </a:r>
            <a:r>
              <a:rPr lang="en-IN"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251364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B41E1-C462-40FC-89EC-84561F1E5C4B}"/>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Literature Review</a:t>
            </a:r>
            <a:endParaRPr lang="en-IN" dirty="0"/>
          </a:p>
        </p:txBody>
      </p:sp>
      <p:sp>
        <p:nvSpPr>
          <p:cNvPr id="3" name="Content Placeholder 2">
            <a:extLst>
              <a:ext uri="{FF2B5EF4-FFF2-40B4-BE49-F238E27FC236}">
                <a16:creationId xmlns:a16="http://schemas.microsoft.com/office/drawing/2014/main" id="{F9308DF0-F962-4175-B65E-D10C9972640D}"/>
              </a:ext>
            </a:extLst>
          </p:cNvPr>
          <p:cNvSpPr>
            <a:spLocks noGrp="1"/>
          </p:cNvSpPr>
          <p:nvPr>
            <p:ph idx="1"/>
          </p:nvPr>
        </p:nvSpPr>
        <p:spPr/>
        <p:txBody>
          <a:bodyPr>
            <a:normAutofit fontScale="70000" lnSpcReduction="20000"/>
          </a:bodyPr>
          <a:lstStyle/>
          <a:p>
            <a:pPr algn="just"/>
            <a:r>
              <a:rPr lang="en-IN" dirty="0">
                <a:solidFill>
                  <a:srgbClr val="000000"/>
                </a:solidFill>
                <a:latin typeface="Times New Roman" panose="02020603050405020304" pitchFamily="18" charset="0"/>
                <a:ea typeface="Times New Roman" panose="02020603050405020304" pitchFamily="18" charset="0"/>
              </a:rPr>
              <a:t>The authors of [1] present Hoard, a fast, highly scalable allocator that is memory economical and eliminates false sharing. Hoard is the first allocator to address all of the aforementioned difficulties at the same time. Hoard combines a global heap and per-processor heaps with a unique discipline that, in the common situation, provably limits memory usage and has extremely low synchronization costs.</a:t>
            </a:r>
          </a:p>
          <a:p>
            <a:pPr algn="just"/>
            <a:endParaRPr lang="en-IN" dirty="0">
              <a:solidFill>
                <a:srgbClr val="000000"/>
              </a:solidFill>
              <a:latin typeface="Times New Roman" panose="02020603050405020304" pitchFamily="18" charset="0"/>
              <a:ea typeface="Times New Roman" panose="02020603050405020304" pitchFamily="18" charset="0"/>
            </a:endParaRPr>
          </a:p>
          <a:p>
            <a:pPr algn="just"/>
            <a:r>
              <a:rPr lang="en-IN" dirty="0" err="1">
                <a:solidFill>
                  <a:srgbClr val="000000"/>
                </a:solidFill>
                <a:latin typeface="Times New Roman" panose="02020603050405020304" pitchFamily="18" charset="0"/>
                <a:ea typeface="Times New Roman" panose="02020603050405020304" pitchFamily="18" charset="0"/>
              </a:rPr>
              <a:t>Jemalloc</a:t>
            </a:r>
            <a:r>
              <a:rPr lang="en-IN" dirty="0">
                <a:solidFill>
                  <a:srgbClr val="000000"/>
                </a:solidFill>
                <a:latin typeface="Times New Roman" panose="02020603050405020304" pitchFamily="18" charset="0"/>
                <a:ea typeface="Times New Roman" panose="02020603050405020304" pitchFamily="18" charset="0"/>
              </a:rPr>
              <a:t> [2] is one such heap manager that tackles these issues by utilizing several allocation zones. To assign arenas to threads, </a:t>
            </a:r>
            <a:r>
              <a:rPr lang="en-IN" dirty="0" err="1">
                <a:solidFill>
                  <a:srgbClr val="000000"/>
                </a:solidFill>
                <a:latin typeface="Times New Roman" panose="02020603050405020304" pitchFamily="18" charset="0"/>
                <a:ea typeface="Times New Roman" panose="02020603050405020304" pitchFamily="18" charset="0"/>
              </a:rPr>
              <a:t>Jemalloc</a:t>
            </a:r>
            <a:r>
              <a:rPr lang="en-IN" dirty="0">
                <a:solidFill>
                  <a:srgbClr val="000000"/>
                </a:solidFill>
                <a:latin typeface="Times New Roman" panose="02020603050405020304" pitchFamily="18" charset="0"/>
                <a:ea typeface="Times New Roman" panose="02020603050405020304" pitchFamily="18" charset="0"/>
              </a:rPr>
              <a:t> use a round-robin method.</a:t>
            </a:r>
          </a:p>
          <a:p>
            <a:pPr marL="0" indent="0" algn="just">
              <a:buNone/>
            </a:pPr>
            <a:endParaRPr lang="en-IN" dirty="0">
              <a:solidFill>
                <a:srgbClr val="000000"/>
              </a:solidFill>
              <a:latin typeface="Times New Roman" panose="02020603050405020304" pitchFamily="18" charset="0"/>
              <a:ea typeface="Times New Roman" panose="02020603050405020304" pitchFamily="18" charset="0"/>
            </a:endParaRPr>
          </a:p>
          <a:p>
            <a:pPr algn="just"/>
            <a:r>
              <a:rPr lang="en-IN" dirty="0">
                <a:solidFill>
                  <a:srgbClr val="000000"/>
                </a:solidFill>
                <a:latin typeface="Times New Roman" panose="02020603050405020304" pitchFamily="18" charset="0"/>
                <a:ea typeface="Times New Roman" panose="02020603050405020304" pitchFamily="18" charset="0"/>
              </a:rPr>
              <a:t>The authors of [3] provide a versatile and efficient framework for creating memory allocators. The technique provided here enables programmers to create bespoke and general-purpose allocators as "heap layers" that may be combined without incurring any additional runtime overhead or programming expense.</a:t>
            </a:r>
          </a:p>
          <a:p>
            <a:pPr marL="0" indent="0" algn="just">
              <a:buNone/>
            </a:pPr>
            <a:endParaRPr lang="en-IN" dirty="0">
              <a:solidFill>
                <a:srgbClr val="000000"/>
              </a:solidFill>
              <a:latin typeface="Times New Roman" panose="02020603050405020304" pitchFamily="18" charset="0"/>
              <a:ea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80384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BC9A-68B1-422F-BC80-754740FE9E18}"/>
              </a:ext>
            </a:extLst>
          </p:cNvPr>
          <p:cNvSpPr>
            <a:spLocks noGrp="1"/>
          </p:cNvSpPr>
          <p:nvPr>
            <p:ph type="title"/>
          </p:nvPr>
        </p:nvSpPr>
        <p:spPr/>
        <p:txBody>
          <a:bodyPr/>
          <a:lstStyle/>
          <a:p>
            <a:r>
              <a:rPr lang="en-US" b="1" dirty="0">
                <a:latin typeface="Times New Roman" pitchFamily="18" charset="0"/>
                <a:cs typeface="Times New Roman" pitchFamily="18" charset="0"/>
              </a:rPr>
              <a:t>Problem Statement</a:t>
            </a:r>
            <a:endParaRPr lang="en-IN" dirty="0"/>
          </a:p>
        </p:txBody>
      </p:sp>
      <p:sp>
        <p:nvSpPr>
          <p:cNvPr id="3" name="Content Placeholder 2">
            <a:extLst>
              <a:ext uri="{FF2B5EF4-FFF2-40B4-BE49-F238E27FC236}">
                <a16:creationId xmlns:a16="http://schemas.microsoft.com/office/drawing/2014/main" id="{662BC750-0C6B-44F1-B480-830B1D43E57C}"/>
              </a:ext>
            </a:extLst>
          </p:cNvPr>
          <p:cNvSpPr>
            <a:spLocks noGrp="1"/>
          </p:cNvSpPr>
          <p:nvPr>
            <p:ph idx="1"/>
          </p:nvPr>
        </p:nvSpPr>
        <p:spPr/>
        <p:txBody>
          <a:bodyPr>
            <a:normAutofit/>
          </a:bodyPr>
          <a:lstStyle/>
          <a:p>
            <a:pPr algn="just"/>
            <a:r>
              <a:rPr lang="en-US" sz="2200" dirty="0">
                <a:latin typeface="Times New Roman" panose="02020603050405020304" pitchFamily="18" charset="0"/>
                <a:cs typeface="Times New Roman" panose="02020603050405020304" pitchFamily="18" charset="0"/>
              </a:rPr>
              <a:t>The standard Glibc library functions malloc() and free() face the problem of Fragmentation of memory due to continuous allocations and deallocations made via user. </a:t>
            </a:r>
          </a:p>
          <a:p>
            <a:pPr marL="0" indent="0" algn="just">
              <a:buNone/>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Also, a track needs to maintained of memory statistics when we use the standard Glibc library which is a cumbersome task.</a:t>
            </a:r>
          </a:p>
          <a:p>
            <a:endParaRPr lang="en-IN" sz="2200" dirty="0"/>
          </a:p>
        </p:txBody>
      </p:sp>
    </p:spTree>
    <p:extLst>
      <p:ext uri="{BB962C8B-B14F-4D97-AF65-F5344CB8AC3E}">
        <p14:creationId xmlns:p14="http://schemas.microsoft.com/office/powerpoint/2010/main" val="148696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148F-B5FC-49D2-850F-DEC22A733692}"/>
              </a:ext>
            </a:extLst>
          </p:cNvPr>
          <p:cNvSpPr>
            <a:spLocks noGrp="1"/>
          </p:cNvSpPr>
          <p:nvPr>
            <p:ph type="title"/>
          </p:nvPr>
        </p:nvSpPr>
        <p:spPr/>
        <p:txBody>
          <a:bodyPr/>
          <a:lstStyle/>
          <a:p>
            <a:r>
              <a:rPr lang="en-IN" b="1" dirty="0">
                <a:latin typeface="Times New Roman" pitchFamily="18" charset="0"/>
                <a:cs typeface="Times New Roman" pitchFamily="18" charset="0"/>
              </a:rPr>
              <a:t>Objectives</a:t>
            </a:r>
            <a:endParaRPr lang="en-IN" dirty="0"/>
          </a:p>
        </p:txBody>
      </p:sp>
      <p:sp>
        <p:nvSpPr>
          <p:cNvPr id="3" name="Content Placeholder 2">
            <a:extLst>
              <a:ext uri="{FF2B5EF4-FFF2-40B4-BE49-F238E27FC236}">
                <a16:creationId xmlns:a16="http://schemas.microsoft.com/office/drawing/2014/main" id="{C729B496-CDB3-45A0-865B-E6310D11087F}"/>
              </a:ext>
            </a:extLst>
          </p:cNvPr>
          <p:cNvSpPr>
            <a:spLocks noGrp="1"/>
          </p:cNvSpPr>
          <p:nvPr>
            <p:ph idx="1"/>
          </p:nvPr>
        </p:nvSpPr>
        <p:spPr/>
        <p:txBody>
          <a:bodyPr>
            <a:normAutofit/>
          </a:bodyPr>
          <a:lstStyle/>
          <a:p>
            <a:pPr marL="457200"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To develop a custom memory manager that is capable of allocating and deallocating memory to a process/application.</a:t>
            </a:r>
          </a:p>
          <a:p>
            <a:pPr marL="457200" indent="-457200" algn="just">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To overcome the issue of memory fragmentation, that is one of the major issues in the standard Glibc library.</a:t>
            </a:r>
          </a:p>
          <a:p>
            <a:pPr marL="457200" indent="-457200" algn="just">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To show statistics of memory in use via every structure so that programmer need not keep track of what has been allocated and deallocated.</a:t>
            </a:r>
          </a:p>
          <a:p>
            <a:pPr marL="457200" indent="-457200" algn="just">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a:p>
            <a:endParaRPr lang="en-IN" sz="2200" dirty="0"/>
          </a:p>
        </p:txBody>
      </p:sp>
    </p:spTree>
    <p:extLst>
      <p:ext uri="{BB962C8B-B14F-4D97-AF65-F5344CB8AC3E}">
        <p14:creationId xmlns:p14="http://schemas.microsoft.com/office/powerpoint/2010/main" val="1730554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5A9D-4378-4E04-9BA0-1CBDBF2BA1B2}"/>
              </a:ext>
            </a:extLst>
          </p:cNvPr>
          <p:cNvSpPr>
            <a:spLocks noGrp="1"/>
          </p:cNvSpPr>
          <p:nvPr>
            <p:ph type="title"/>
          </p:nvPr>
        </p:nvSpPr>
        <p:spPr>
          <a:xfrm>
            <a:off x="762000" y="162390"/>
            <a:ext cx="10972800" cy="725030"/>
          </a:xfrm>
        </p:spPr>
        <p:txBody>
          <a:bodyPr>
            <a:noAutofit/>
          </a:bodyPr>
          <a:lstStyle/>
          <a:p>
            <a:r>
              <a:rPr lang="en-IN" b="1" dirty="0">
                <a:latin typeface="Times New Roman" panose="02020603050405020304" pitchFamily="18" charset="0"/>
                <a:cs typeface="Times New Roman" panose="02020603050405020304" pitchFamily="18" charset="0"/>
              </a:rPr>
              <a:t>Methodology</a:t>
            </a:r>
          </a:p>
        </p:txBody>
      </p:sp>
      <p:pic>
        <p:nvPicPr>
          <p:cNvPr id="5" name="Content Placeholder 4">
            <a:extLst>
              <a:ext uri="{FF2B5EF4-FFF2-40B4-BE49-F238E27FC236}">
                <a16:creationId xmlns:a16="http://schemas.microsoft.com/office/drawing/2014/main" id="{DF7DF1EC-346E-49F5-94A6-520D86344789}"/>
              </a:ext>
            </a:extLst>
          </p:cNvPr>
          <p:cNvPicPr>
            <a:picLocks noGrp="1" noChangeAspect="1"/>
          </p:cNvPicPr>
          <p:nvPr>
            <p:ph idx="1"/>
          </p:nvPr>
        </p:nvPicPr>
        <p:blipFill>
          <a:blip r:embed="rId3"/>
          <a:stretch>
            <a:fillRect/>
          </a:stretch>
        </p:blipFill>
        <p:spPr>
          <a:xfrm>
            <a:off x="6902643" y="1390829"/>
            <a:ext cx="5065929" cy="39342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7A1DB9FA-720B-4F72-9C94-0AE9F61D03E3}"/>
              </a:ext>
            </a:extLst>
          </p:cNvPr>
          <p:cNvSpPr txBox="1"/>
          <p:nvPr/>
        </p:nvSpPr>
        <p:spPr>
          <a:xfrm>
            <a:off x="7782353" y="5618393"/>
            <a:ext cx="3840480" cy="38472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1. Customized Memory Manager</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4555D8-743A-482E-9AAC-B44A6F3B03B9}"/>
              </a:ext>
            </a:extLst>
          </p:cNvPr>
          <p:cNvSpPr txBox="1"/>
          <p:nvPr/>
        </p:nvSpPr>
        <p:spPr>
          <a:xfrm>
            <a:off x="140677" y="732151"/>
            <a:ext cx="6513341" cy="6524863"/>
          </a:xfrm>
          <a:prstGeom prst="rect">
            <a:avLst/>
          </a:prstGeom>
          <a:noFill/>
        </p:spPr>
        <p:txBody>
          <a:bodyPr wrap="square" rtlCol="0">
            <a:spAutoFit/>
          </a:bodyPr>
          <a:lstStyle/>
          <a:p>
            <a:pPr lvl="0" algn="just" fontAlgn="base">
              <a:buNone/>
            </a:pPr>
            <a:endParaRPr lang="en-IN" sz="2200" dirty="0">
              <a:latin typeface="Times New Roman" panose="02020603050405020304" pitchFamily="18" charset="0"/>
              <a:cs typeface="Times New Roman" panose="02020603050405020304" pitchFamily="18" charset="0"/>
            </a:endParaRPr>
          </a:p>
          <a:p>
            <a:pPr lvl="0" algn="just" fontAlgn="base">
              <a:buNone/>
            </a:pPr>
            <a:r>
              <a:rPr lang="en-IN" sz="2200" dirty="0">
                <a:latin typeface="Times New Roman" panose="02020603050405020304" pitchFamily="18" charset="0"/>
                <a:cs typeface="Times New Roman" panose="02020603050405020304" pitchFamily="18" charset="0"/>
              </a:rPr>
              <a:t>Methodology divided into three parts-</a:t>
            </a:r>
          </a:p>
          <a:p>
            <a:pPr lvl="0" algn="just" fontAlgn="base">
              <a:buNone/>
            </a:pPr>
            <a:endParaRPr lang="en-IN" sz="2200" dirty="0">
              <a:latin typeface="Times New Roman" panose="02020603050405020304" pitchFamily="18" charset="0"/>
              <a:cs typeface="Times New Roman" panose="02020603050405020304" pitchFamily="18" charset="0"/>
            </a:endParaRPr>
          </a:p>
          <a:p>
            <a:pPr marL="285750" lvl="0" indent="-285750" algn="just" fontAlgn="base">
              <a:buFont typeface="Arial" panose="020B0604020202020204" pitchFamily="34" charset="0"/>
              <a:buChar char="•"/>
            </a:pPr>
            <a:r>
              <a:rPr lang="en-IN" sz="2200" b="1" dirty="0">
                <a:latin typeface="Times New Roman" panose="02020603050405020304" pitchFamily="18" charset="0"/>
                <a:cs typeface="Times New Roman" panose="02020603050405020304" pitchFamily="18" charset="0"/>
              </a:rPr>
              <a:t>User Space Process/Application </a:t>
            </a:r>
            <a:r>
              <a:rPr lang="en-IN" sz="2200" dirty="0">
                <a:latin typeface="Times New Roman" panose="02020603050405020304" pitchFamily="18" charset="0"/>
                <a:cs typeface="Times New Roman" panose="02020603050405020304" pitchFamily="18" charset="0"/>
              </a:rPr>
              <a:t>- Any standard C program can serve as a user-space application/process which can demand memory allocation and de-allocation. </a:t>
            </a:r>
            <a:endParaRPr lang="en-US" sz="2200" dirty="0">
              <a:latin typeface="Times New Roman" panose="02020603050405020304" pitchFamily="18" charset="0"/>
              <a:cs typeface="Times New Roman" panose="02020603050405020304" pitchFamily="18" charset="0"/>
            </a:endParaRPr>
          </a:p>
          <a:p>
            <a:pPr lvl="0" algn="just" fontAlgn="base"/>
            <a:endParaRPr lang="en-US" sz="2200" b="1" dirty="0">
              <a:latin typeface="Times New Roman" panose="02020603050405020304" pitchFamily="18" charset="0"/>
              <a:cs typeface="Times New Roman" panose="02020603050405020304" pitchFamily="18" charset="0"/>
            </a:endParaRPr>
          </a:p>
          <a:p>
            <a:pPr marL="285750" lvl="0" indent="-285750" algn="just" fontAlgn="base">
              <a:buFont typeface="Arial" panose="020B0604020202020204" pitchFamily="34" charset="0"/>
              <a:buChar char="•"/>
            </a:pPr>
            <a:r>
              <a:rPr lang="en-IN" sz="2200" b="1" dirty="0">
                <a:latin typeface="Times New Roman" panose="02020603050405020304" pitchFamily="18" charset="0"/>
                <a:cs typeface="Times New Roman" panose="02020603050405020304" pitchFamily="18" charset="0"/>
              </a:rPr>
              <a:t>Our Memory Manager </a:t>
            </a:r>
            <a:r>
              <a:rPr lang="en-IN" sz="2200" dirty="0">
                <a:latin typeface="Times New Roman" panose="02020603050405020304" pitchFamily="18" charset="0"/>
                <a:cs typeface="Times New Roman" panose="02020603050405020304" pitchFamily="18" charset="0"/>
              </a:rPr>
              <a:t>– get the virtual memory complete page and it will further split page to meet the application hunger for memory accordingly.</a:t>
            </a:r>
            <a:endParaRPr lang="en-US" sz="2200" dirty="0">
              <a:latin typeface="Times New Roman" panose="02020603050405020304" pitchFamily="18" charset="0"/>
              <a:cs typeface="Times New Roman" panose="02020603050405020304" pitchFamily="18" charset="0"/>
            </a:endParaRPr>
          </a:p>
          <a:p>
            <a:pPr marL="285750" lvl="0" indent="-285750" algn="just" fontAlgn="base">
              <a:buFont typeface="Arial" panose="020B0604020202020204" pitchFamily="34" charset="0"/>
              <a:buChar char="•"/>
            </a:pPr>
            <a:endParaRPr lang="en-US" sz="2200" b="1" dirty="0">
              <a:latin typeface="Times New Roman" panose="02020603050405020304" pitchFamily="18" charset="0"/>
              <a:cs typeface="Times New Roman" panose="02020603050405020304" pitchFamily="18" charset="0"/>
            </a:endParaRPr>
          </a:p>
          <a:p>
            <a:pPr marL="285750" lvl="0" indent="-285750" algn="just" fontAlgn="base">
              <a:buFont typeface="Arial" panose="020B0604020202020204" pitchFamily="34" charset="0"/>
              <a:buChar char="•"/>
            </a:pPr>
            <a:r>
              <a:rPr lang="en-IN" sz="2200" b="1" dirty="0">
                <a:latin typeface="Times New Roman" panose="02020603050405020304" pitchFamily="18" charset="0"/>
                <a:cs typeface="Times New Roman" panose="02020603050405020304" pitchFamily="18" charset="0"/>
              </a:rPr>
              <a:t>Kernel Memory Management Unit </a:t>
            </a:r>
            <a:r>
              <a:rPr lang="en-IN" sz="2200" dirty="0">
                <a:latin typeface="Times New Roman" panose="02020603050405020304" pitchFamily="18" charset="0"/>
                <a:cs typeface="Times New Roman" panose="02020603050405020304" pitchFamily="18" charset="0"/>
              </a:rPr>
              <a:t>- It provides Virtual Memory Pages to our memory manager as per the request made by it.</a:t>
            </a:r>
          </a:p>
          <a:p>
            <a:pPr marL="285750" lvl="0" indent="-285750" algn="just" fontAlgn="base">
              <a:buFont typeface="Arial" panose="020B0604020202020204" pitchFamily="34" charset="0"/>
              <a:buChar char="•"/>
            </a:pPr>
            <a:endParaRPr lang="en-IN" sz="2200" dirty="0">
              <a:latin typeface="Times New Roman" panose="02020603050405020304" pitchFamily="18" charset="0"/>
              <a:cs typeface="Times New Roman" panose="02020603050405020304" pitchFamily="18" charset="0"/>
            </a:endParaRPr>
          </a:p>
          <a:p>
            <a:pPr lvl="0" algn="just" fontAlgn="base"/>
            <a:r>
              <a:rPr lang="en-IN" sz="2200" dirty="0">
                <a:latin typeface="Times New Roman" panose="02020603050405020304" pitchFamily="18" charset="0"/>
                <a:cs typeface="Times New Roman" panose="02020603050405020304" pitchFamily="18" charset="0"/>
              </a:rPr>
              <a:t>We have used the iterative waterfall model in the development phases.</a:t>
            </a:r>
            <a:endParaRPr lang="en-US" sz="2200" dirty="0">
              <a:latin typeface="Times New Roman" panose="02020603050405020304" pitchFamily="18" charset="0"/>
              <a:cs typeface="Times New Roman" panose="02020603050405020304" pitchFamily="18" charset="0"/>
            </a:endParaRPr>
          </a:p>
          <a:p>
            <a:endParaRPr lang="en-IN" sz="2200" dirty="0"/>
          </a:p>
        </p:txBody>
      </p:sp>
    </p:spTree>
    <p:extLst>
      <p:ext uri="{BB962C8B-B14F-4D97-AF65-F5344CB8AC3E}">
        <p14:creationId xmlns:p14="http://schemas.microsoft.com/office/powerpoint/2010/main" val="2181065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E56B-061B-41EC-8CA9-A788ED7CD6B0}"/>
              </a:ext>
            </a:extLst>
          </p:cNvPr>
          <p:cNvSpPr>
            <a:spLocks noGrp="1"/>
          </p:cNvSpPr>
          <p:nvPr>
            <p:ph type="title"/>
          </p:nvPr>
        </p:nvSpPr>
        <p:spPr>
          <a:xfrm>
            <a:off x="762000" y="300725"/>
            <a:ext cx="10972800" cy="1143000"/>
          </a:xfrm>
        </p:spPr>
        <p:txBody>
          <a:bodyPr/>
          <a:lstStyle/>
          <a:p>
            <a:r>
              <a:rPr lang="en-US" b="1" dirty="0">
                <a:latin typeface="Times New Roman" panose="02020603050405020304" pitchFamily="18" charset="0"/>
                <a:cs typeface="Times New Roman" panose="02020603050405020304" pitchFamily="18" charset="0"/>
              </a:rPr>
              <a:t>Algorithm</a:t>
            </a:r>
            <a:endParaRPr lang="en-IN"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8A831358-619C-4FF0-857F-35F2957B73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709" y="2019480"/>
            <a:ext cx="5857488" cy="33466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1FBB456-13B4-408A-9439-D3CFA7AD0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565" y="2019481"/>
            <a:ext cx="5594093" cy="29375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C0E586B-826D-4A3A-A9A9-74E188A4FD05}"/>
              </a:ext>
            </a:extLst>
          </p:cNvPr>
          <p:cNvCxnSpPr/>
          <p:nvPr/>
        </p:nvCxnSpPr>
        <p:spPr>
          <a:xfrm>
            <a:off x="6393565" y="1684421"/>
            <a:ext cx="0" cy="3874168"/>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A24BA03-E0EB-42B5-A468-D4D845F29E2D}"/>
              </a:ext>
            </a:extLst>
          </p:cNvPr>
          <p:cNvSpPr txBox="1"/>
          <p:nvPr/>
        </p:nvSpPr>
        <p:spPr>
          <a:xfrm>
            <a:off x="1167065" y="5558589"/>
            <a:ext cx="4928932" cy="384721"/>
          </a:xfrm>
          <a:prstGeom prst="rect">
            <a:avLst/>
          </a:prstGeom>
          <a:noFill/>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Fig 2. Algorithm for allocation of memory</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AB38C81-FA62-42A4-817C-19F3A8A0C8D3}"/>
              </a:ext>
            </a:extLst>
          </p:cNvPr>
          <p:cNvSpPr txBox="1"/>
          <p:nvPr/>
        </p:nvSpPr>
        <p:spPr>
          <a:xfrm>
            <a:off x="7058726" y="5558589"/>
            <a:ext cx="4928932" cy="384721"/>
          </a:xfrm>
          <a:prstGeom prst="rect">
            <a:avLst/>
          </a:prstGeom>
          <a:noFill/>
        </p:spPr>
        <p:txBody>
          <a:bodyPr wrap="square" rtlCol="0">
            <a:spAutoFit/>
          </a:bodyPr>
          <a:lstStyle/>
          <a:p>
            <a:r>
              <a:rPr lang="en-US" b="0" i="0" dirty="0">
                <a:solidFill>
                  <a:srgbClr val="000000"/>
                </a:solidFill>
                <a:effectLst/>
                <a:latin typeface="Times New Roman" panose="02020603050405020304" pitchFamily="18" charset="0"/>
                <a:cs typeface="Times New Roman" panose="02020603050405020304" pitchFamily="18" charset="0"/>
              </a:rPr>
              <a:t>Fig 3. Algorithm for de-allocation of memory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1124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10950</TotalTime>
  <Words>1013</Words>
  <Application>Microsoft Office PowerPoint</Application>
  <PresentationFormat>Widescreen</PresentationFormat>
  <Paragraphs>103</Paragraphs>
  <Slides>19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Times</vt:lpstr>
      <vt:lpstr>Times New Roman</vt:lpstr>
      <vt:lpstr>Office Theme</vt:lpstr>
      <vt:lpstr>PowerPoint Presentation</vt:lpstr>
      <vt:lpstr> Dynamic Memory Manager in Linux using C language  </vt:lpstr>
      <vt:lpstr>Team Members &amp; Role</vt:lpstr>
      <vt:lpstr>Introduction</vt:lpstr>
      <vt:lpstr>Literature Review</vt:lpstr>
      <vt:lpstr>Problem Statement</vt:lpstr>
      <vt:lpstr>Objectives</vt:lpstr>
      <vt:lpstr>Methodology</vt:lpstr>
      <vt:lpstr>Algorithm</vt:lpstr>
      <vt:lpstr>Use Case Diagram</vt:lpstr>
      <vt:lpstr>Experimental Setup</vt:lpstr>
      <vt:lpstr>Results</vt:lpstr>
      <vt:lpstr>PowerPoint Presentation</vt:lpstr>
      <vt:lpstr>Comparative Analysis</vt:lpstr>
      <vt:lpstr>Applications</vt:lpstr>
      <vt:lpstr>SWOT Analysis</vt:lpstr>
      <vt:lpstr>PERT CHART</vt:lpstr>
      <vt:lpstr>References &amp; GIT 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VITESH SETHI</cp:lastModifiedBy>
  <cp:revision>754</cp:revision>
  <cp:lastPrinted>2017-08-16T11:40:20Z</cp:lastPrinted>
  <dcterms:created xsi:type="dcterms:W3CDTF">2017-08-14T08:34:40Z</dcterms:created>
  <dcterms:modified xsi:type="dcterms:W3CDTF">2021-12-11T04:31:13Z</dcterms:modified>
</cp:coreProperties>
</file>